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tl="1" embedTrueTypeFonts="1" saveSubsetFonts="1">
  <p:sldMasterIdLst>
    <p:sldMasterId id="2147485124" r:id="rId1"/>
    <p:sldMasterId id="2147485175" r:id="rId2"/>
  </p:sldMasterIdLst>
  <p:notesMasterIdLst>
    <p:notesMasterId r:id="rId30"/>
  </p:notesMasterIdLst>
  <p:sldIdLst>
    <p:sldId id="1032" r:id="rId3"/>
    <p:sldId id="1125" r:id="rId4"/>
    <p:sldId id="1198" r:id="rId5"/>
    <p:sldId id="1129" r:id="rId6"/>
    <p:sldId id="1144" r:id="rId7"/>
    <p:sldId id="1195" r:id="rId8"/>
    <p:sldId id="1187" r:id="rId9"/>
    <p:sldId id="1189" r:id="rId10"/>
    <p:sldId id="1190" r:id="rId11"/>
    <p:sldId id="1191" r:id="rId12"/>
    <p:sldId id="1186" r:id="rId13"/>
    <p:sldId id="1182" r:id="rId14"/>
    <p:sldId id="1184" r:id="rId15"/>
    <p:sldId id="1145" r:id="rId16"/>
    <p:sldId id="1133" r:id="rId17"/>
    <p:sldId id="1134" r:id="rId18"/>
    <p:sldId id="1202" r:id="rId19"/>
    <p:sldId id="1205" r:id="rId20"/>
    <p:sldId id="1196" r:id="rId21"/>
    <p:sldId id="1197" r:id="rId22"/>
    <p:sldId id="1203" r:id="rId23"/>
    <p:sldId id="1139" r:id="rId24"/>
    <p:sldId id="1192" r:id="rId25"/>
    <p:sldId id="1199" r:id="rId26"/>
    <p:sldId id="1200" r:id="rId27"/>
    <p:sldId id="1201" r:id="rId28"/>
    <p:sldId id="1179" r:id="rId29"/>
  </p:sldIdLst>
  <p:sldSz cx="9144000" cy="6858000" type="screen4x3"/>
  <p:notesSz cx="6867525" cy="9994900"/>
  <p:embeddedFontLst>
    <p:embeddedFont>
      <p:font typeface="Dotum" pitchFamily="34" charset="-127"/>
      <p:regular r:id="rId31"/>
    </p:embeddedFont>
    <p:embeddedFont>
      <p:font typeface="EnSpoiler Regular" charset="0"/>
      <p:regular r:id="rId32"/>
    </p:embeddedFont>
    <p:embeddedFont>
      <p:font typeface="Cambria Math" pitchFamily="18" charset="0"/>
      <p:regular r:id="rId33"/>
    </p:embeddedFont>
    <p:embeddedFont>
      <p:font typeface="AR BLANCA" pitchFamily="2" charset="0"/>
      <p:regular r:id="rId34"/>
    </p:embeddedFont>
  </p:embeddedFont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BF1717"/>
    <a:srgbClr val="99CCFF"/>
    <a:srgbClr val="777777"/>
    <a:srgbClr val="CC0000"/>
    <a:srgbClr val="000099"/>
    <a:srgbClr val="FFFFFF"/>
    <a:srgbClr val="96969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57" autoAdjust="0"/>
    <p:restoredTop sz="94316" autoAdjust="0"/>
  </p:normalViewPr>
  <p:slideViewPr>
    <p:cSldViewPr>
      <p:cViewPr>
        <p:scale>
          <a:sx n="70" d="100"/>
          <a:sy n="70" d="100"/>
        </p:scale>
        <p:origin x="-782" y="-130"/>
      </p:cViewPr>
      <p:guideLst>
        <p:guide orient="horz"/>
        <p:guide pos="2631"/>
      </p:guideLst>
    </p:cSldViewPr>
  </p:slideViewPr>
  <p:outlineViewPr>
    <p:cViewPr>
      <p:scale>
        <a:sx n="33" d="100"/>
        <a:sy n="33" d="100"/>
      </p:scale>
      <p:origin x="12" y="7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91597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90" y="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53" y="4747578"/>
            <a:ext cx="5494020" cy="44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91597" y="949342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90" y="9493420"/>
            <a:ext cx="2975928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88DCC7-AA83-4C02-8A62-BFE0BC5F3853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3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8DCC7-AA83-4C02-8A62-BFE0BC5F3853}" type="slidenum">
              <a:rPr lang="he-IL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2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Picture 2" descr="E:\at_work\elbit\Elbit_perojects\bright eye\presentation2014\M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08" y="98212"/>
            <a:ext cx="1559256" cy="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092280" y="44624"/>
            <a:ext cx="0" cy="5760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57200" y="6525344"/>
            <a:ext cx="2133600" cy="476250"/>
          </a:xfrm>
        </p:spPr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4C044-BCF1-450F-B5DC-E4A7BE6D482F}" type="slidenum">
              <a:rPr lang="he-IL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3324" y="6532605"/>
            <a:ext cx="3821145" cy="298409"/>
          </a:xfrm>
        </p:spPr>
        <p:txBody>
          <a:bodyPr/>
          <a:lstStyle>
            <a:lvl1pPr>
              <a:defRPr/>
            </a:lvl1pPr>
          </a:lstStyle>
          <a:p>
            <a:pPr marL="0" lvl="1" algn="ctr"/>
            <a:r>
              <a:rPr lang="en-US" sz="900" b="0" dirty="0" smtClean="0"/>
              <a:t> 2014 BrightWay Vision™  - BrightWay Vision™ proprietary  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191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Company presentation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23454" y="908051"/>
            <a:ext cx="6697092" cy="51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Click to edit Master text styles</a:t>
            </a:r>
          </a:p>
          <a:p>
            <a:pPr lvl="1"/>
            <a:r>
              <a:rPr lang="en-US" altLang="he-IL" dirty="0" smtClean="0"/>
              <a:t>Second level</a:t>
            </a:r>
          </a:p>
          <a:p>
            <a:pPr lvl="2"/>
            <a:r>
              <a:rPr lang="en-US" altLang="he-IL" dirty="0" smtClean="0"/>
              <a:t>Third level</a:t>
            </a:r>
          </a:p>
          <a:p>
            <a:pPr lvl="3"/>
            <a:r>
              <a:rPr lang="en-US" altLang="he-IL" dirty="0" smtClean="0"/>
              <a:t>Fourth level</a:t>
            </a:r>
          </a:p>
          <a:p>
            <a:pPr lvl="4"/>
            <a:r>
              <a:rPr lang="en-US" altLang="he-IL" dirty="0" smtClean="0"/>
              <a:t>Fifth level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2799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908050"/>
            <a:ext cx="42814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 rtl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3DA54-9764-42C2-85BE-2467E7E1DE4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11660" y="6633356"/>
            <a:ext cx="5760640" cy="298409"/>
          </a:xfrm>
          <a:prstGeom prst="rect">
            <a:avLst/>
          </a:prstGeom>
        </p:spPr>
        <p:txBody>
          <a:bodyPr/>
          <a:lstStyle/>
          <a:p>
            <a:pPr marL="0" lvl="1" algn="ctr"/>
            <a:r>
              <a:rPr lang="en-US" sz="900" b="0" dirty="0" smtClean="0"/>
              <a:t> </a:t>
            </a:r>
            <a:r>
              <a:rPr lang="en-US" sz="1200" dirty="0" smtClean="0"/>
              <a:t>2013 BrightWay Vision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  - BrightWay Vision 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 Proprietary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456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>
                <a:solidFill>
                  <a:srgbClr val="000000"/>
                </a:solidFill>
              </a:rPr>
              <a:t> 2014 BrightWay Vision™  -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BrightWay Vision™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proprietary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448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pic>
        <p:nvPicPr>
          <p:cNvPr id="8" name="Picture 2" descr="E:\at_work\elbit\Elbit_perojects\bright eye\presentation2014\M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08" y="98212"/>
            <a:ext cx="1559256" cy="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092280" y="44624"/>
            <a:ext cx="0" cy="5760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>
                <a:solidFill>
                  <a:srgbClr val="000000"/>
                </a:solidFill>
              </a:rPr>
              <a:t> 2014 BrightWay Vision™  -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BrightWay Vision™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proprietary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57200" y="6525344"/>
            <a:ext cx="2133600" cy="476250"/>
          </a:xfrm>
        </p:spPr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4C044-BCF1-450F-B5DC-E4A7BE6D482F}" type="slidenum">
              <a:rPr lang="he-IL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3324" y="6532605"/>
            <a:ext cx="3821145" cy="298409"/>
          </a:xfrm>
        </p:spPr>
        <p:txBody>
          <a:bodyPr/>
          <a:lstStyle>
            <a:lvl1pPr>
              <a:defRPr/>
            </a:lvl1pPr>
          </a:lstStyle>
          <a:p>
            <a:pPr marL="0" lvl="1" algn="ctr"/>
            <a:r>
              <a:rPr lang="en-US" sz="900" b="0" dirty="0" smtClean="0">
                <a:solidFill>
                  <a:srgbClr val="000000"/>
                </a:solidFill>
              </a:rPr>
              <a:t> 2014 BrightWay Vision™  - BrightWay Vision™ proprietary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191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Company presentation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23454" y="908051"/>
            <a:ext cx="6697092" cy="51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Click to edit Master text styles</a:t>
            </a:r>
          </a:p>
          <a:p>
            <a:pPr lvl="1"/>
            <a:r>
              <a:rPr lang="en-US" altLang="he-IL" dirty="0" smtClean="0"/>
              <a:t>Second level</a:t>
            </a:r>
          </a:p>
          <a:p>
            <a:pPr lvl="2"/>
            <a:r>
              <a:rPr lang="en-US" altLang="he-IL" dirty="0" smtClean="0"/>
              <a:t>Third level</a:t>
            </a:r>
          </a:p>
          <a:p>
            <a:pPr lvl="3"/>
            <a:r>
              <a:rPr lang="en-US" altLang="he-IL" dirty="0" smtClean="0"/>
              <a:t>Fourth level</a:t>
            </a:r>
          </a:p>
          <a:p>
            <a:pPr lvl="4"/>
            <a:r>
              <a:rPr lang="en-US" altLang="he-IL" dirty="0" smtClean="0"/>
              <a:t>Fifth level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411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9" name="Picture 2" descr="E:\at_work\elbit\Elbit_perojects\bright eye\presentation2014\MT\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08" y="98212"/>
            <a:ext cx="1559256" cy="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7092280" y="44624"/>
            <a:ext cx="0" cy="5760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191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Company presentation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245" y="908051"/>
            <a:ext cx="7345511" cy="51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Click to edit Master text styles</a:t>
            </a:r>
          </a:p>
          <a:p>
            <a:pPr lvl="1"/>
            <a:r>
              <a:rPr lang="en-US" altLang="he-IL" dirty="0" smtClean="0"/>
              <a:t>Second level</a:t>
            </a:r>
          </a:p>
          <a:p>
            <a:pPr lvl="2"/>
            <a:r>
              <a:rPr lang="en-US" altLang="he-IL" dirty="0" smtClean="0"/>
              <a:t>Third level</a:t>
            </a:r>
          </a:p>
          <a:p>
            <a:pPr lvl="3"/>
            <a:r>
              <a:rPr lang="en-US" altLang="he-IL" dirty="0" smtClean="0"/>
              <a:t>Fourth level</a:t>
            </a:r>
          </a:p>
          <a:p>
            <a:pPr lvl="4"/>
            <a:r>
              <a:rPr lang="en-US" altLang="he-IL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lumMod val="95000"/>
                  <a:alpha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3785" y="6532605"/>
            <a:ext cx="3541761" cy="28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 b="0">
                <a:solidFill>
                  <a:srgbClr val="000000"/>
                </a:solidFill>
                <a:latin typeface="EnSpoiler Regular" pitchFamily="34" charset="0"/>
                <a:cs typeface="EnSpoiler Regular" pitchFamily="34" charset="0"/>
              </a:defRPr>
            </a:lvl1pPr>
            <a:lvl2pPr>
              <a:defRPr sz="1000">
                <a:latin typeface="EnSpoiler Regular" pitchFamily="34" charset="0"/>
                <a:cs typeface="EnSpoiler Regular" pitchFamily="34" charset="0"/>
              </a:defRPr>
            </a:lvl2pPr>
          </a:lstStyle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714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52" r:id="rId3"/>
    <p:sldLayoutId id="214748517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0">
          <a:solidFill>
            <a:schemeClr val="tx1"/>
          </a:solidFill>
          <a:latin typeface="EnSpoiler Regular" pitchFamily="34" charset="0"/>
          <a:ea typeface="+mj-ea"/>
          <a:cs typeface="EnSpoiler Regular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45000"/>
        </a:spcBef>
        <a:spcAft>
          <a:spcPct val="0"/>
        </a:spcAft>
        <a:buSzPct val="75000"/>
        <a:buFont typeface="Arial" pitchFamily="34" charset="0"/>
        <a:buChar char="•"/>
        <a:defRPr b="1">
          <a:solidFill>
            <a:schemeClr val="tx1"/>
          </a:solidFill>
          <a:latin typeface="EnSpoiler Regular" pitchFamily="34" charset="0"/>
          <a:ea typeface="+mn-ea"/>
          <a:cs typeface="EnSpoiler Regular" pitchFamily="34" charset="0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SzPct val="65000"/>
        <a:buFont typeface="Arial" pitchFamily="34" charset="0"/>
        <a:buChar char="•"/>
        <a:defRPr sz="1600">
          <a:solidFill>
            <a:schemeClr val="tx1"/>
          </a:solidFill>
          <a:latin typeface="EnSpoiler Regular" pitchFamily="34" charset="0"/>
          <a:cs typeface="EnSpoiler Regular" pitchFamily="34" charset="0"/>
        </a:defRPr>
      </a:lvl2pPr>
      <a:lvl3pPr marL="1085850" indent="-171450" algn="l" rtl="0" eaLnBrk="0" fontAlgn="base" hangingPunct="0">
        <a:spcBef>
          <a:spcPct val="45000"/>
        </a:spcBef>
        <a:spcAft>
          <a:spcPct val="0"/>
        </a:spcAft>
        <a:buSzPct val="60000"/>
        <a:buFont typeface="Arial" pitchFamily="34" charset="0"/>
        <a:buChar char="•"/>
        <a:defRPr sz="1200">
          <a:solidFill>
            <a:schemeClr val="tx1"/>
          </a:solidFill>
          <a:latin typeface="EnSpoiler Regular" pitchFamily="34" charset="0"/>
          <a:cs typeface="EnSpoiler Regular" pitchFamily="34" charset="0"/>
        </a:defRPr>
      </a:lvl3pPr>
      <a:lvl4pPr marL="1657350" indent="-285750" algn="l" rtl="0" eaLnBrk="0" fontAlgn="base" hangingPunct="0">
        <a:spcBef>
          <a:spcPct val="45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EnSpoiler Regular" pitchFamily="34" charset="0"/>
          <a:cs typeface="EnSpoiler Regular" pitchFamily="34" charset="0"/>
        </a:defRPr>
      </a:lvl4pPr>
      <a:lvl5pPr marL="2114550" indent="-285750" algn="l" rtl="0" eaLnBrk="0" fontAlgn="base" hangingPunct="0">
        <a:spcBef>
          <a:spcPct val="4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EnSpoiler Regular" pitchFamily="34" charset="0"/>
          <a:cs typeface="EnSpoiler Regular" pitchFamily="34" charset="0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pic>
        <p:nvPicPr>
          <p:cNvPr id="9" name="Picture 2" descr="E:\at_work\elbit\Elbit_perojects\bright eye\presentation2014\MT\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08" y="98212"/>
            <a:ext cx="1559256" cy="4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7092280" y="44624"/>
            <a:ext cx="0" cy="5760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191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Company presentation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245" y="908051"/>
            <a:ext cx="7345511" cy="51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dirty="0" smtClean="0"/>
              <a:t>Click to edit Master text styles</a:t>
            </a:r>
          </a:p>
          <a:p>
            <a:pPr lvl="1"/>
            <a:r>
              <a:rPr lang="en-US" altLang="he-IL" dirty="0" smtClean="0"/>
              <a:t>Second level</a:t>
            </a:r>
          </a:p>
          <a:p>
            <a:pPr lvl="2"/>
            <a:r>
              <a:rPr lang="en-US" altLang="he-IL" dirty="0" smtClean="0"/>
              <a:t>Third level</a:t>
            </a:r>
          </a:p>
          <a:p>
            <a:pPr lvl="3"/>
            <a:r>
              <a:rPr lang="en-US" altLang="he-IL" dirty="0" smtClean="0"/>
              <a:t>Fourth level</a:t>
            </a:r>
          </a:p>
          <a:p>
            <a:pPr lvl="4"/>
            <a:r>
              <a:rPr lang="en-US" altLang="he-IL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3785" y="6532605"/>
            <a:ext cx="3541761" cy="28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 b="0">
                <a:solidFill>
                  <a:srgbClr val="000000"/>
                </a:solidFill>
                <a:latin typeface="EnSpoiler Regular" pitchFamily="34" charset="0"/>
                <a:cs typeface="EnSpoiler Regular" pitchFamily="34" charset="0"/>
              </a:defRPr>
            </a:lvl1pPr>
            <a:lvl2pPr>
              <a:defRPr sz="1000">
                <a:latin typeface="EnSpoiler Regular" pitchFamily="34" charset="0"/>
                <a:cs typeface="EnSpoiler Regular" pitchFamily="34" charset="0"/>
              </a:defRPr>
            </a:lvl2pPr>
          </a:lstStyle>
          <a:p>
            <a:pPr marL="0" lvl="1" algn="ctr">
              <a:defRPr/>
            </a:pPr>
            <a:r>
              <a:rPr lang="en-US" b="0" dirty="0" smtClean="0">
                <a:solidFill>
                  <a:srgbClr val="000000"/>
                </a:solidFill>
              </a:rPr>
              <a:t> 2014 BrightWay Vision™  -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BrightWay Vision™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proprietary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714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0">
          <a:solidFill>
            <a:schemeClr val="tx1"/>
          </a:solidFill>
          <a:latin typeface="EnSpoiler Regular" pitchFamily="34" charset="0"/>
          <a:ea typeface="+mj-ea"/>
          <a:cs typeface="EnSpoiler Regular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cs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45000"/>
        </a:spcBef>
        <a:spcAft>
          <a:spcPct val="0"/>
        </a:spcAft>
        <a:buSzPct val="75000"/>
        <a:buFont typeface="Arial" pitchFamily="34" charset="0"/>
        <a:buChar char="•"/>
        <a:defRPr b="1">
          <a:solidFill>
            <a:schemeClr val="tx1"/>
          </a:solidFill>
          <a:latin typeface="EnSpoiler Regular" pitchFamily="34" charset="0"/>
          <a:ea typeface="+mn-ea"/>
          <a:cs typeface="EnSpoiler Regular" pitchFamily="34" charset="0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SzPct val="65000"/>
        <a:buFont typeface="Arial" pitchFamily="34" charset="0"/>
        <a:buChar char="•"/>
        <a:defRPr sz="1600">
          <a:solidFill>
            <a:schemeClr val="tx1"/>
          </a:solidFill>
          <a:latin typeface="EnSpoiler Regular" pitchFamily="34" charset="0"/>
          <a:cs typeface="EnSpoiler Regular" pitchFamily="34" charset="0"/>
        </a:defRPr>
      </a:lvl2pPr>
      <a:lvl3pPr marL="1085850" indent="-171450" algn="l" rtl="0" eaLnBrk="0" fontAlgn="base" hangingPunct="0">
        <a:spcBef>
          <a:spcPct val="45000"/>
        </a:spcBef>
        <a:spcAft>
          <a:spcPct val="0"/>
        </a:spcAft>
        <a:buSzPct val="60000"/>
        <a:buFont typeface="Arial" pitchFamily="34" charset="0"/>
        <a:buChar char="•"/>
        <a:defRPr sz="1200">
          <a:solidFill>
            <a:schemeClr val="tx1"/>
          </a:solidFill>
          <a:latin typeface="EnSpoiler Regular" pitchFamily="34" charset="0"/>
          <a:cs typeface="EnSpoiler Regular" pitchFamily="34" charset="0"/>
        </a:defRPr>
      </a:lvl3pPr>
      <a:lvl4pPr marL="1657350" indent="-285750" algn="l" rtl="0" eaLnBrk="0" fontAlgn="base" hangingPunct="0">
        <a:spcBef>
          <a:spcPct val="45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EnSpoiler Regular" pitchFamily="34" charset="0"/>
          <a:cs typeface="EnSpoiler Regular" pitchFamily="34" charset="0"/>
        </a:defRPr>
      </a:lvl4pPr>
      <a:lvl5pPr marL="2114550" indent="-285750" algn="l" rtl="0" eaLnBrk="0" fontAlgn="base" hangingPunct="0">
        <a:spcBef>
          <a:spcPct val="45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EnSpoiler Regular" pitchFamily="34" charset="0"/>
          <a:cs typeface="EnSpoiler Regular" pitchFamily="34" charset="0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hyperlink" Target="LDW_FCW_day_short_demo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Rain%20Short.mp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png"/><Relationship Id="rId7" Type="http://schemas.openxmlformats.org/officeDocument/2006/relationships/hyperlink" Target="PD_FAR.mp4" TargetMode="External"/><Relationship Id="rId2" Type="http://schemas.openxmlformats.org/officeDocument/2006/relationships/hyperlink" Target="urban_877_final_shorter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Deer_713.mp4" TargetMode="Externa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CBDBD9.0A42897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UC_BWV_SHORT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UC_BWV_SHORT.wmv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85284"/>
            <a:ext cx="9144000" cy="87271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5348" name="Rectangle 9"/>
          <p:cNvSpPr>
            <a:spLocks noChangeArrowheads="1"/>
          </p:cNvSpPr>
          <p:nvPr/>
        </p:nvSpPr>
        <p:spPr bwMode="auto">
          <a:xfrm>
            <a:off x="286717" y="5985284"/>
            <a:ext cx="78136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5850" lvl="1" indent="-1009650" algn="l">
              <a:tabLst>
                <a:tab pos="1085850" algn="l"/>
              </a:tabLst>
            </a:pPr>
            <a:r>
              <a:rPr lang="en-US" sz="800" b="0" dirty="0"/>
              <a:t>THIS DOCUMENT AND THE INFORMATION CONTANED IN IT ARE PROPRIETARY AND CONFIDENTIAL TO BrightWay    Vision LTD.</a:t>
            </a:r>
          </a:p>
          <a:p>
            <a:pPr marL="1085850" lvl="1" indent="-1009650" algn="l">
              <a:tabLst>
                <a:tab pos="1085850" algn="l"/>
              </a:tabLst>
            </a:pPr>
            <a:r>
              <a:rPr lang="en-US" sz="800" b="0" dirty="0"/>
              <a:t>NO PERSON OR ENTITY IS ALLOWED TO COPY, REPRINT, REPRODUCE OR PUBLISH ANY PART OF THIS DOCUMENT, NOR DISCLOSE ITS</a:t>
            </a:r>
          </a:p>
          <a:p>
            <a:pPr marL="1085850" lvl="1" indent="-1009650" algn="l">
              <a:tabLst>
                <a:tab pos="1085850" algn="l"/>
              </a:tabLst>
            </a:pPr>
            <a:r>
              <a:rPr lang="en-US" sz="800" b="0" dirty="0"/>
              <a:t>CONTENTS TO OTHERS, NOR MAKE ANY USE OF IT, NOR ALLOW OR ASSIST OTHERS TO MAKE ANY USE OF IT - UNLESS BY THE PRIOR</a:t>
            </a:r>
          </a:p>
          <a:p>
            <a:pPr marL="1085850" lvl="1" indent="-1009650" algn="l">
              <a:tabLst>
                <a:tab pos="1085850" algn="l"/>
              </a:tabLst>
            </a:pPr>
            <a:r>
              <a:rPr lang="en-US" sz="800" b="0" dirty="0"/>
              <a:t>WRITTEN EXPRESS AUTHORIZATION OF BrightWay   Vision AND THEN ONLY TO THE  EXTENT AUTHORIZED.</a:t>
            </a:r>
          </a:p>
          <a:p>
            <a:pPr marL="1085850" lvl="1" indent="-1009650" algn="l">
              <a:tabLst>
                <a:tab pos="1085850" algn="l"/>
              </a:tabLst>
            </a:pPr>
            <a:r>
              <a:rPr lang="en-US" sz="800" b="0" dirty="0"/>
              <a:t>COPYRIGHT - BrightWay Vision   LTD. </a:t>
            </a:r>
            <a:r>
              <a:rPr lang="en-US" sz="800" b="0" dirty="0" smtClean="0"/>
              <a:t>2013</a:t>
            </a:r>
            <a:endParaRPr lang="en-US" sz="800" b="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55976" y="3356744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Advance Driver Assistance &amp; Autonomous </a:t>
            </a:r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Vehicle </a:t>
            </a:r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Enabler….</a:t>
            </a:r>
            <a:endParaRPr lang="en-US" b="0" i="1" dirty="0">
              <a:latin typeface="EnSpoiler Regular" pitchFamily="34" charset="0"/>
              <a:cs typeface="EnSpoiler Regular" pitchFamily="34" charset="0"/>
            </a:endParaRPr>
          </a:p>
        </p:txBody>
      </p:sp>
      <p:pic>
        <p:nvPicPr>
          <p:cNvPr id="2050" name="Picture 2" descr="E:\at_work\elbit\Elbit_perojects\bright eye\presentation2014\MT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3409106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ITOF Workshop </a:t>
            </a:r>
            <a:r>
              <a:rPr lang="en-US" dirty="0" smtClean="0"/>
              <a:t>by Microsoft 2014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03548" y="1376772"/>
            <a:ext cx="57909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 smtClean="0">
                <a:latin typeface="AR BLANCA" pitchFamily="2" charset="0"/>
              </a:rPr>
              <a:t>Outdoor TOF Imaging</a:t>
            </a:r>
            <a:endParaRPr lang="he-IL" sz="4000" dirty="0">
              <a:latin typeface="AR BLANCA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395536" y="4003075"/>
            <a:ext cx="48790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The problem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What's special about our TOF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Images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Summary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381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319972" y="2048596"/>
            <a:ext cx="430526" cy="922948"/>
            <a:chOff x="2334286" y="2060848"/>
            <a:chExt cx="430526" cy="922948"/>
          </a:xfrm>
        </p:grpSpPr>
        <p:cxnSp>
          <p:nvCxnSpPr>
            <p:cNvPr id="39" name="Straight Connector 38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34287" y="2084020"/>
              <a:ext cx="425163" cy="1489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64812" y="2084764"/>
              <a:ext cx="0" cy="89903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shaping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1720" y="2960948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03748" y="1160748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1720" y="5553236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03748" y="3753036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7903" y="3320988"/>
            <a:ext cx="7191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Time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546453" y="1134171"/>
            <a:ext cx="5052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On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517616" y="2771636"/>
            <a:ext cx="5180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Off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865290" y="3690320"/>
            <a:ext cx="1338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Sensitivity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6387024" y="5722433"/>
            <a:ext cx="889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Range</a:t>
            </a:r>
            <a:endParaRPr lang="he-IL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77011" y="1417422"/>
            <a:ext cx="4633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72006" y="1736812"/>
            <a:ext cx="463341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84368" y="1552146"/>
            <a:ext cx="10310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Camera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99784" y="1232756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Laser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2546868" y="2960948"/>
            <a:ext cx="3273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>
                <a:latin typeface="Dotum" pitchFamily="34" charset="-127"/>
                <a:ea typeface="Dotum" pitchFamily="34" charset="-127"/>
              </a:rPr>
              <a:t>Tl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5042" y="2948696"/>
            <a:ext cx="41389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TC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6107" y="2948695"/>
            <a:ext cx="39305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To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4289" y="2060848"/>
            <a:ext cx="365506" cy="900100"/>
            <a:chOff x="2334286" y="2060848"/>
            <a:chExt cx="172378" cy="90010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34287" y="2084020"/>
              <a:ext cx="17237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3815916" y="4638405"/>
            <a:ext cx="576064" cy="9148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68546" y="4638405"/>
            <a:ext cx="54737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26391" y="4743146"/>
            <a:ext cx="0" cy="9901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95145" y="4689140"/>
            <a:ext cx="0" cy="1044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79712" y="5723813"/>
                <a:ext cx="827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𝑳𝒎𝒊𝒏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23813"/>
                <a:ext cx="82747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93741" y="5744533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𝑳𝒐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741" y="5744533"/>
                <a:ext cx="51167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5786" y="4313002"/>
                <a:ext cx="1525802" cy="439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𝑻𝒍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𝒐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86" y="4313002"/>
                <a:ext cx="1525802" cy="4399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255786" y="4795131"/>
                <a:ext cx="1514582" cy="4430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𝑻𝒄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86" y="4795131"/>
                <a:ext cx="1514582" cy="443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72006" y="3839656"/>
                <a:ext cx="1462967" cy="439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𝑻𝒐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6" y="3839656"/>
                <a:ext cx="1462967" cy="4399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3815916" y="4704575"/>
            <a:ext cx="0" cy="1044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662603" y="5759968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03" y="5759968"/>
                <a:ext cx="46358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2710535" y="2068286"/>
            <a:ext cx="679917" cy="880409"/>
          </a:xfrm>
          <a:custGeom>
            <a:avLst/>
            <a:gdLst>
              <a:gd name="connsiteX0" fmla="*/ 0 w 533663"/>
              <a:gd name="connsiteY0" fmla="*/ 0 h 933970"/>
              <a:gd name="connsiteX1" fmla="*/ 163285 w 533663"/>
              <a:gd name="connsiteY1" fmla="*/ 446314 h 933970"/>
              <a:gd name="connsiteX2" fmla="*/ 478971 w 533663"/>
              <a:gd name="connsiteY2" fmla="*/ 903514 h 933970"/>
              <a:gd name="connsiteX3" fmla="*/ 533400 w 533663"/>
              <a:gd name="connsiteY3" fmla="*/ 892628 h 933970"/>
              <a:gd name="connsiteX4" fmla="*/ 533400 w 533663"/>
              <a:gd name="connsiteY4" fmla="*/ 892628 h 933970"/>
              <a:gd name="connsiteX5" fmla="*/ 533400 w 533663"/>
              <a:gd name="connsiteY5" fmla="*/ 892628 h 9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663" h="933970">
                <a:moveTo>
                  <a:pt x="0" y="0"/>
                </a:moveTo>
                <a:cubicBezTo>
                  <a:pt x="41728" y="147864"/>
                  <a:pt x="83457" y="295728"/>
                  <a:pt x="163285" y="446314"/>
                </a:cubicBezTo>
                <a:cubicBezTo>
                  <a:pt x="243114" y="596900"/>
                  <a:pt x="417285" y="829128"/>
                  <a:pt x="478971" y="903514"/>
                </a:cubicBezTo>
                <a:cubicBezTo>
                  <a:pt x="540657" y="977900"/>
                  <a:pt x="533400" y="892628"/>
                  <a:pt x="533400" y="892628"/>
                </a:cubicBezTo>
                <a:lnTo>
                  <a:pt x="533400" y="892628"/>
                </a:lnTo>
                <a:lnTo>
                  <a:pt x="533400" y="892628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 9"/>
          <p:cNvSpPr/>
          <p:nvPr/>
        </p:nvSpPr>
        <p:spPr>
          <a:xfrm>
            <a:off x="2645229" y="4659086"/>
            <a:ext cx="642257" cy="892628"/>
          </a:xfrm>
          <a:custGeom>
            <a:avLst/>
            <a:gdLst>
              <a:gd name="connsiteX0" fmla="*/ 642257 w 642257"/>
              <a:gd name="connsiteY0" fmla="*/ 0 h 892628"/>
              <a:gd name="connsiteX1" fmla="*/ 478971 w 642257"/>
              <a:gd name="connsiteY1" fmla="*/ 468085 h 892628"/>
              <a:gd name="connsiteX2" fmla="*/ 261257 w 642257"/>
              <a:gd name="connsiteY2" fmla="*/ 783771 h 892628"/>
              <a:gd name="connsiteX3" fmla="*/ 0 w 642257"/>
              <a:gd name="connsiteY3" fmla="*/ 892628 h 892628"/>
              <a:gd name="connsiteX4" fmla="*/ 0 w 642257"/>
              <a:gd name="connsiteY4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57" h="892628">
                <a:moveTo>
                  <a:pt x="642257" y="0"/>
                </a:moveTo>
                <a:cubicBezTo>
                  <a:pt x="592364" y="168728"/>
                  <a:pt x="542471" y="337457"/>
                  <a:pt x="478971" y="468085"/>
                </a:cubicBezTo>
                <a:cubicBezTo>
                  <a:pt x="415471" y="598713"/>
                  <a:pt x="341085" y="713014"/>
                  <a:pt x="261257" y="783771"/>
                </a:cubicBezTo>
                <a:cubicBezTo>
                  <a:pt x="181429" y="854528"/>
                  <a:pt x="0" y="892628"/>
                  <a:pt x="0" y="892628"/>
                </a:cubicBezTo>
                <a:lnTo>
                  <a:pt x="0" y="892628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84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performance - Noise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59732" y="5157192"/>
            <a:ext cx="55806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1760" y="2564904"/>
            <a:ext cx="0" cy="285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2380238"/>
            <a:ext cx="889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Range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7007927" y="5232938"/>
            <a:ext cx="16594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Ambient light</a:t>
            </a:r>
            <a:endParaRPr lang="he-IL" dirty="0"/>
          </a:p>
        </p:txBody>
      </p:sp>
      <p:sp>
        <p:nvSpPr>
          <p:cNvPr id="11" name="Freeform 10"/>
          <p:cNvSpPr/>
          <p:nvPr/>
        </p:nvSpPr>
        <p:spPr>
          <a:xfrm>
            <a:off x="3328556" y="3014493"/>
            <a:ext cx="3679371" cy="2147026"/>
          </a:xfrm>
          <a:custGeom>
            <a:avLst/>
            <a:gdLst>
              <a:gd name="connsiteX0" fmla="*/ 3679371 w 3679371"/>
              <a:gd name="connsiteY0" fmla="*/ 165826 h 2147026"/>
              <a:gd name="connsiteX1" fmla="*/ 1545771 w 3679371"/>
              <a:gd name="connsiteY1" fmla="*/ 198483 h 2147026"/>
              <a:gd name="connsiteX2" fmla="*/ 0 w 3679371"/>
              <a:gd name="connsiteY2" fmla="*/ 2147026 h 21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9371" h="2147026">
                <a:moveTo>
                  <a:pt x="3679371" y="165826"/>
                </a:moveTo>
                <a:cubicBezTo>
                  <a:pt x="2919185" y="17054"/>
                  <a:pt x="2158999" y="-131717"/>
                  <a:pt x="1545771" y="198483"/>
                </a:cubicBezTo>
                <a:cubicBezTo>
                  <a:pt x="932543" y="528683"/>
                  <a:pt x="188686" y="1840412"/>
                  <a:pt x="0" y="21470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328084" y="2553241"/>
            <a:ext cx="1197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MTF limit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836522" y="2858780"/>
            <a:ext cx="21210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MTF &amp; Noise limit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6666980" y="2829827"/>
            <a:ext cx="16722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Contrast limit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804818" y="4401108"/>
            <a:ext cx="19030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Illuminator limit</a:t>
            </a:r>
            <a:endParaRPr lang="he-IL" dirty="0"/>
          </a:p>
        </p:txBody>
      </p:sp>
      <p:sp>
        <p:nvSpPr>
          <p:cNvPr id="17" name="Freeform 16"/>
          <p:cNvSpPr/>
          <p:nvPr/>
        </p:nvSpPr>
        <p:spPr>
          <a:xfrm>
            <a:off x="2405743" y="3013805"/>
            <a:ext cx="4561114" cy="1281714"/>
          </a:xfrm>
          <a:custGeom>
            <a:avLst/>
            <a:gdLst>
              <a:gd name="connsiteX0" fmla="*/ 4561114 w 4561114"/>
              <a:gd name="connsiteY0" fmla="*/ 175709 h 1281714"/>
              <a:gd name="connsiteX1" fmla="*/ 3690257 w 4561114"/>
              <a:gd name="connsiteY1" fmla="*/ 23309 h 1281714"/>
              <a:gd name="connsiteX2" fmla="*/ 3145971 w 4561114"/>
              <a:gd name="connsiteY2" fmla="*/ 23309 h 1281714"/>
              <a:gd name="connsiteX3" fmla="*/ 2394857 w 4561114"/>
              <a:gd name="connsiteY3" fmla="*/ 241024 h 1281714"/>
              <a:gd name="connsiteX4" fmla="*/ 1807028 w 4561114"/>
              <a:gd name="connsiteY4" fmla="*/ 817966 h 1281714"/>
              <a:gd name="connsiteX5" fmla="*/ 1632857 w 4561114"/>
              <a:gd name="connsiteY5" fmla="*/ 1079224 h 1281714"/>
              <a:gd name="connsiteX6" fmla="*/ 1197428 w 4561114"/>
              <a:gd name="connsiteY6" fmla="*/ 1264281 h 1281714"/>
              <a:gd name="connsiteX7" fmla="*/ 0 w 4561114"/>
              <a:gd name="connsiteY7" fmla="*/ 1275166 h 1281714"/>
              <a:gd name="connsiteX8" fmla="*/ 21771 w 4561114"/>
              <a:gd name="connsiteY8" fmla="*/ 1275166 h 1281714"/>
              <a:gd name="connsiteX9" fmla="*/ 21771 w 4561114"/>
              <a:gd name="connsiteY9" fmla="*/ 1275166 h 1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1114" h="1281714">
                <a:moveTo>
                  <a:pt x="4561114" y="175709"/>
                </a:moveTo>
                <a:cubicBezTo>
                  <a:pt x="4243614" y="112209"/>
                  <a:pt x="3926114" y="48709"/>
                  <a:pt x="3690257" y="23309"/>
                </a:cubicBezTo>
                <a:cubicBezTo>
                  <a:pt x="3454400" y="-2091"/>
                  <a:pt x="3361871" y="-12977"/>
                  <a:pt x="3145971" y="23309"/>
                </a:cubicBezTo>
                <a:cubicBezTo>
                  <a:pt x="2930071" y="59595"/>
                  <a:pt x="2618014" y="108581"/>
                  <a:pt x="2394857" y="241024"/>
                </a:cubicBezTo>
                <a:cubicBezTo>
                  <a:pt x="2171700" y="373467"/>
                  <a:pt x="1934028" y="678266"/>
                  <a:pt x="1807028" y="817966"/>
                </a:cubicBezTo>
                <a:cubicBezTo>
                  <a:pt x="1680028" y="957666"/>
                  <a:pt x="1734457" y="1004838"/>
                  <a:pt x="1632857" y="1079224"/>
                </a:cubicBezTo>
                <a:cubicBezTo>
                  <a:pt x="1531257" y="1153610"/>
                  <a:pt x="1469571" y="1231624"/>
                  <a:pt x="1197428" y="1264281"/>
                </a:cubicBezTo>
                <a:cubicBezTo>
                  <a:pt x="925285" y="1296938"/>
                  <a:pt x="195943" y="1273352"/>
                  <a:pt x="0" y="1275166"/>
                </a:cubicBezTo>
                <a:lnTo>
                  <a:pt x="21771" y="1275166"/>
                </a:lnTo>
                <a:lnTo>
                  <a:pt x="21771" y="12751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2293635" y="4439706"/>
            <a:ext cx="13516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Noise limit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27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advantage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976464" cy="543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95836" y="1268760"/>
            <a:ext cx="36004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71700" y="3429000"/>
            <a:ext cx="36004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http://www.microscopyu.com/articles/livecellimaging/images/automaticmicroscopefig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24706"/>
            <a:ext cx="4116264" cy="27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0085" y="3789039"/>
            <a:ext cx="54006" cy="951871"/>
          </a:xfrm>
          <a:prstGeom prst="rect">
            <a:avLst/>
          </a:prstGeom>
          <a:solidFill>
            <a:schemeClr val="accent3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9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6" y="1124744"/>
            <a:ext cx="6836936" cy="38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790548" y="3403515"/>
            <a:ext cx="1035891" cy="2196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23928" y="3403515"/>
            <a:ext cx="1620180" cy="1969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5461259"/>
            <a:ext cx="173637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Retro sign </a:t>
            </a:r>
          </a:p>
          <a:p>
            <a:r>
              <a:rPr lang="en-US" dirty="0" smtClean="0"/>
              <a:t>X100 to X1000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762061" y="5599759"/>
            <a:ext cx="20569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Defuse reflection</a:t>
            </a:r>
            <a:endParaRPr lang="he-IL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1934" y="2498682"/>
            <a:ext cx="3539645" cy="1389246"/>
            <a:chOff x="617850" y="2094795"/>
            <a:chExt cx="2361438" cy="978811"/>
          </a:xfrm>
        </p:grpSpPr>
        <p:sp>
          <p:nvSpPr>
            <p:cNvPr id="6" name="TextBox 5"/>
            <p:cNvSpPr txBox="1"/>
            <p:nvPr/>
          </p:nvSpPr>
          <p:spPr>
            <a:xfrm>
              <a:off x="1043608" y="2704274"/>
              <a:ext cx="44114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6349" y="2447600"/>
              <a:ext cx="5693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100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3421" y="2236321"/>
              <a:ext cx="82586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10000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66324" y="2312876"/>
              <a:ext cx="1445436" cy="44776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7850" y="2456896"/>
              <a:ext cx="64633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10m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50930" y="2094795"/>
              <a:ext cx="7745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100m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372500">
              <a:off x="989820" y="2221703"/>
              <a:ext cx="731289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Range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0058200">
              <a:off x="1432708" y="2719264"/>
              <a:ext cx="761747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Pulses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02667" y="3039086"/>
            <a:ext cx="3129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7801" y="0"/>
            <a:ext cx="6191250" cy="692150"/>
          </a:xfrm>
        </p:spPr>
        <p:txBody>
          <a:bodyPr/>
          <a:lstStyle/>
          <a:p>
            <a:r>
              <a:rPr lang="en-US" dirty="0"/>
              <a:t>“Night Vision” Solution</a:t>
            </a:r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575556" y="701402"/>
            <a:ext cx="53645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u="sng" dirty="0">
                <a:latin typeface="EnSpoiler Regular" pitchFamily="34" charset="0"/>
                <a:cs typeface="EnSpoiler Regular" pitchFamily="34" charset="0"/>
              </a:rPr>
              <a:t>ADAS functions</a:t>
            </a:r>
            <a:r>
              <a:rPr lang="en-US" dirty="0" smtClean="0">
                <a:latin typeface="EnSpoiler Regular" pitchFamily="34" charset="0"/>
                <a:cs typeface="EnSpoiler Regular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824" y="1776416"/>
            <a:ext cx="22860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Night image</a:t>
            </a:r>
          </a:p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(including harsh weather)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7078" y="1776416"/>
            <a:ext cx="156887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Object </a:t>
            </a:r>
            <a:r>
              <a:rPr lang="en-US" sz="1600" b="0" dirty="0" smtClean="0">
                <a:latin typeface="EnSpoiler Regular" pitchFamily="34" charset="0"/>
                <a:cs typeface="EnSpoiler Regular" pitchFamily="34" charset="0"/>
              </a:rPr>
              <a:t>detection</a:t>
            </a:r>
            <a:endParaRPr lang="en-US" sz="1600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1776416"/>
            <a:ext cx="169218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Forward Collision</a:t>
            </a:r>
          </a:p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Warning (FCW)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4564" y="1776416"/>
            <a:ext cx="151216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Lane Departure</a:t>
            </a:r>
          </a:p>
          <a:p>
            <a:pPr marL="0" lvl="1" algn="l" defTabSz="1066800" rtl="0">
              <a:lnSpc>
                <a:spcPct val="90000"/>
              </a:lnSpc>
              <a:spcAft>
                <a:spcPct val="15000"/>
              </a:spcAft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Warning (LDW)</a:t>
            </a:r>
          </a:p>
        </p:txBody>
      </p:sp>
      <p:pic>
        <p:nvPicPr>
          <p:cNvPr id="1027" name="Picture 3" descr="E:\at_work\elbit\Elbit_perojects\bright eye\presentation2014\MT\png\icons_d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29" y="885148"/>
            <a:ext cx="1683597" cy="11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at_work\elbit\Elbit_perojects\bright eye\presentation2014\MT\png\icons_n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" y="885148"/>
            <a:ext cx="1683597" cy="11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194" y="885148"/>
            <a:ext cx="1683595" cy="11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t_work\elbit\Elbit_perojects\bright eye\presentation2014\MT\png\icons_la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57" y="885148"/>
            <a:ext cx="1683597" cy="11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at_work\elbit\Elbit_perojects\bright eye\presentation2014\MT\png\icons_p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18" y="2528900"/>
            <a:ext cx="1732511" cy="11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at_work\elbit\Elbit_perojects\bright eye\presentation2014\MT\png\CAR_FRO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" y="2458861"/>
            <a:ext cx="1739381" cy="1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9140" y="3492297"/>
            <a:ext cx="198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Natural reflected human vision </a:t>
            </a:r>
            <a:r>
              <a:rPr lang="en-US" sz="1600" b="0" dirty="0" smtClean="0">
                <a:latin typeface="EnSpoiler Regular" pitchFamily="34" charset="0"/>
                <a:cs typeface="EnSpoiler Regular" pitchFamily="34" charset="0"/>
              </a:rPr>
              <a:t>image</a:t>
            </a:r>
            <a:endParaRPr lang="he-IL" sz="1600" dirty="0"/>
          </a:p>
        </p:txBody>
      </p:sp>
      <p:sp>
        <p:nvSpPr>
          <p:cNvPr id="12" name="Rectangle 11"/>
          <p:cNvSpPr/>
          <p:nvPr/>
        </p:nvSpPr>
        <p:spPr>
          <a:xfrm>
            <a:off x="-152064" y="3492296"/>
            <a:ext cx="2423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algn="l" rtl="0">
              <a:buSzPct val="130000"/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Not blinded by oncoming vehicles.</a:t>
            </a:r>
          </a:p>
        </p:txBody>
      </p:sp>
      <p:pic>
        <p:nvPicPr>
          <p:cNvPr id="19" name="Picture 3" descr="C:\Data\GALI\project\brightway\presentation2014\MT\prog\cloud_night 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628"/>
            <a:ext cx="5064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09" y="2899482"/>
            <a:ext cx="19637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“Night Vision” Solution</a:t>
            </a:r>
            <a:endParaRPr lang="he-I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28825"/>
            <a:ext cx="71628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044-BCF1-450F-B5DC-E4A7BE6D482F}" type="slidenum">
              <a:rPr lang="he-IL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en-US" sz="900" b="0" dirty="0" smtClean="0"/>
              <a:t> 2014 BrightWay Vision™  - BrightWay Vision™ proprietary 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Advantage in Obstacle Detection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601" t="7453" r="9601" b="13880"/>
          <a:stretch/>
        </p:blipFill>
        <p:spPr bwMode="auto">
          <a:xfrm>
            <a:off x="330619" y="2384884"/>
            <a:ext cx="4061361" cy="1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9404" t="7476" r="9721" b="13782"/>
          <a:stretch/>
        </p:blipFill>
        <p:spPr bwMode="auto">
          <a:xfrm>
            <a:off x="4680012" y="2384884"/>
            <a:ext cx="4061361" cy="19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7524" y="836712"/>
            <a:ext cx="4925458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 eaLnBrk="0" hangingPunct="0">
              <a:defRPr sz="2400">
                <a:solidFill>
                  <a:srgbClr val="C0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The gating enables </a:t>
            </a:r>
            <a:r>
              <a:rPr lang="en-US" b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clutter reduction of </a:t>
            </a:r>
            <a:r>
              <a:rPr lang="en-US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background at a specific </a:t>
            </a:r>
            <a:r>
              <a:rPr lang="en-US" b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range.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516" y="4221088"/>
            <a:ext cx="18630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Full depth-of-field</a:t>
            </a:r>
            <a:endParaRPr lang="he-IL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221088"/>
            <a:ext cx="25234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1600" i="1">
                <a:solidFill>
                  <a:srgbClr val="FFFF00"/>
                </a:solidFill>
              </a:defRPr>
            </a:lvl1pPr>
          </a:lstStyle>
          <a:p>
            <a:pPr algn="l" rtl="0"/>
            <a:r>
              <a:rPr lang="en-US" sz="1800" b="0" i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Selectively depth-of-field</a:t>
            </a:r>
            <a:endParaRPr lang="he-IL" sz="1800" b="0" i="0" dirty="0">
              <a:solidFill>
                <a:schemeClr val="tx1"/>
              </a:solidFill>
              <a:latin typeface="EnSpoiler Regular" pitchFamily="34" charset="0"/>
              <a:cs typeface="EnSpoiler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044-BCF1-450F-B5DC-E4A7BE6D482F}" type="slidenum">
              <a:rPr lang="he-IL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en-US" sz="900" b="0" dirty="0" smtClean="0"/>
              <a:t> 2014 BrightWay Vision™  - BrightWay Vision™ proprietary 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Advantage in </a:t>
            </a:r>
            <a:r>
              <a:rPr lang="en-US" dirty="0" smtClean="0"/>
              <a:t>FCW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87524" y="836712"/>
            <a:ext cx="7596844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 eaLnBrk="0" hangingPunct="0">
              <a:defRPr sz="2400">
                <a:solidFill>
                  <a:srgbClr val="C0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The gating enables retro-reflector </a:t>
            </a:r>
            <a:r>
              <a:rPr lang="en-US" b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detection by removal of background.</a:t>
            </a:r>
          </a:p>
          <a:p>
            <a:pPr algn="l"/>
            <a:r>
              <a:rPr lang="en-US" b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Resulting the best preforming FCW in market.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516" y="4221088"/>
            <a:ext cx="24112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“Removing” the sunlight</a:t>
            </a:r>
            <a:endParaRPr lang="en-US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221088"/>
            <a:ext cx="136287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1600" i="1">
                <a:solidFill>
                  <a:srgbClr val="FFFF00"/>
                </a:solidFill>
              </a:defRPr>
            </a:lvl1pPr>
          </a:lstStyle>
          <a:p>
            <a:pPr algn="l" rtl="0"/>
            <a:r>
              <a:rPr lang="en-US" sz="1800" b="0" i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Image at day</a:t>
            </a:r>
            <a:endParaRPr lang="en-US" sz="1800" b="0" i="0" dirty="0">
              <a:solidFill>
                <a:schemeClr val="tx1"/>
              </a:solidFill>
              <a:latin typeface="EnSpoiler Regular" pitchFamily="34" charset="0"/>
              <a:cs typeface="EnSpoiler Regular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20" y="2348879"/>
            <a:ext cx="3959523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988" y="2348880"/>
            <a:ext cx="4049105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976156" y="3302880"/>
            <a:ext cx="504056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40252" y="3356992"/>
            <a:ext cx="504056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23828" y="3555014"/>
            <a:ext cx="2844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79625" y="3327271"/>
            <a:ext cx="504056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43721" y="3381383"/>
            <a:ext cx="504056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61" y="116632"/>
            <a:ext cx="6434163" cy="671478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chemeClr val="accent2"/>
                </a:solidFill>
              </a:rPr>
              <a:t>Computer vision</a:t>
            </a:r>
            <a:endParaRPr lang="he-IL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896" y="1968480"/>
            <a:ext cx="4425948" cy="646331"/>
          </a:xfrm>
          <a:prstGeom prst="rect">
            <a:avLst/>
          </a:prstGeom>
          <a:noFill/>
        </p:spPr>
        <p:txBody>
          <a:bodyPr wrap="square" rtlCol="1" anchor="ctr" anchorCtr="1">
            <a:spAutoFit/>
          </a:bodyPr>
          <a:lstStyle/>
          <a:p>
            <a:pPr algn="l" rtl="0"/>
            <a:r>
              <a:rPr lang="en-US" dirty="0" smtClean="0"/>
              <a:t>Pedestrian detection in very high clutter and at short ranges.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574544" y="4689140"/>
            <a:ext cx="4425948" cy="369332"/>
          </a:xfrm>
          <a:prstGeom prst="rect">
            <a:avLst/>
          </a:prstGeom>
          <a:noFill/>
        </p:spPr>
        <p:txBody>
          <a:bodyPr wrap="square" rtlCol="1" anchor="ctr" anchorCtr="1">
            <a:spAutoFit/>
          </a:bodyPr>
          <a:lstStyle/>
          <a:p>
            <a:pPr algn="l" rtl="0"/>
            <a:r>
              <a:rPr lang="en-US" dirty="0"/>
              <a:t>Pedestrian detection in </a:t>
            </a:r>
            <a:r>
              <a:rPr lang="en-US" dirty="0" smtClean="0"/>
              <a:t>long ranges.</a:t>
            </a:r>
            <a:endParaRPr lang="he-IL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540" y="6619875"/>
            <a:ext cx="42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>
              <a:defRPr sz="1400" b="0"/>
            </a:lvl1pPr>
          </a:lstStyle>
          <a:p>
            <a:fld id="{A4C4C044-BCF1-450F-B5DC-E4A7BE6D482F}" type="slidenum">
              <a:rPr lang="he-IL"/>
              <a:pPr/>
              <a:t>17</a:t>
            </a:fld>
            <a:endParaRPr lang="en-US" dirty="0"/>
          </a:p>
        </p:txBody>
      </p:sp>
      <p:pic>
        <p:nvPicPr>
          <p:cNvPr id="1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3" y="1393439"/>
            <a:ext cx="3541005" cy="17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 descr="BO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996" y="1831680"/>
            <a:ext cx="469900" cy="612775"/>
          </a:xfrm>
          <a:prstGeom prst="rect">
            <a:avLst/>
          </a:prstGeom>
          <a:noFill/>
        </p:spPr>
      </p:pic>
      <p:pic>
        <p:nvPicPr>
          <p:cNvPr id="13" name="Picture 21" descr="BO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140" y="4577804"/>
            <a:ext cx="469900" cy="612775"/>
          </a:xfrm>
          <a:prstGeom prst="rect">
            <a:avLst/>
          </a:prstGeom>
          <a:noFill/>
        </p:spPr>
      </p:pic>
      <p:pic>
        <p:nvPicPr>
          <p:cNvPr id="1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71" y="2708920"/>
            <a:ext cx="3378901" cy="15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UC_DETECTION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44" y="3961608"/>
            <a:ext cx="3724627" cy="184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500" y="8620"/>
            <a:ext cx="5529300" cy="684076"/>
          </a:xfrm>
        </p:spPr>
        <p:txBody>
          <a:bodyPr/>
          <a:lstStyle/>
          <a:p>
            <a:pPr algn="l" rtl="0"/>
            <a:r>
              <a:rPr lang="en-US" sz="2800" kern="1200" dirty="0"/>
              <a:t>Gated </a:t>
            </a:r>
            <a:r>
              <a:rPr lang="en-US" sz="2800" kern="1200" dirty="0" smtClean="0"/>
              <a:t>Sensor Comparison</a:t>
            </a:r>
            <a:endParaRPr lang="he-IL" sz="2800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401416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5517" y="1052736"/>
            <a:ext cx="3744415" cy="8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Spoiler Regular" panose="020B0604020202020204" charset="0"/>
                <a:cs typeface="EnSpoiler Regular" panose="020B0604020202020204" charset="0"/>
              </a:rPr>
              <a:t>2003-2013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Spoiler Regular" panose="020B0604020202020204" charset="0"/>
              <a:cs typeface="EnSpoiler Regular" panose="020B0604020202020204" charset="0"/>
            </a:endParaRPr>
          </a:p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Spoiler Regular" panose="020B0604020202020204" charset="0"/>
                <a:cs typeface="EnSpoiler Regular" panose="020B0604020202020204" charset="0"/>
              </a:rPr>
              <a:t>“Analog technology”</a:t>
            </a:r>
          </a:p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Image Intensifier coupled to a CMOS Imager Sensor</a:t>
            </a:r>
            <a:endParaRPr lang="en-US" sz="2000" dirty="0">
              <a:solidFill>
                <a:srgbClr val="C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07504" y="5373216"/>
            <a:ext cx="4571528" cy="8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0" hangingPunct="0"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Image </a:t>
            </a: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Intensifier for gating</a:t>
            </a:r>
          </a:p>
          <a:p>
            <a:pPr algn="l" rtl="0" eaLnBrk="0" hangingPunct="0"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CMOS Imager </a:t>
            </a: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Sensor for image</a:t>
            </a:r>
            <a:endParaRPr lang="en-US" sz="2000" dirty="0">
              <a:solidFill>
                <a:srgbClr val="C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97" y="2564904"/>
            <a:ext cx="2754890" cy="22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5040810" y="1124744"/>
            <a:ext cx="3744415" cy="8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Spoiler Regular" panose="020B0604020202020204" charset="0"/>
                <a:cs typeface="EnSpoiler Regular" panose="020B0604020202020204" charset="0"/>
              </a:rPr>
              <a:t>2014</a:t>
            </a:r>
          </a:p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Spoiler Regular" panose="020B0604020202020204" charset="0"/>
                <a:cs typeface="EnSpoiler Regular" panose="020B0604020202020204" charset="0"/>
              </a:rPr>
              <a:t>Digital technology</a:t>
            </a:r>
          </a:p>
          <a:p>
            <a:pPr marL="0" indent="0" algn="ctr" rtl="0" eaLnBrk="0" hangingPunc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Gated CMOS Imager Sensor</a:t>
            </a:r>
            <a:endParaRPr lang="en-US" sz="2000" dirty="0">
              <a:solidFill>
                <a:srgbClr val="C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831432" y="5373216"/>
            <a:ext cx="3953793" cy="8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Gated CMOS </a:t>
            </a:r>
            <a:r>
              <a:rPr lang="en-US" sz="2000" dirty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Imager </a:t>
            </a:r>
            <a:r>
              <a:rPr lang="en-US" sz="2000" dirty="0" smtClean="0">
                <a:solidFill>
                  <a:srgbClr val="C00000"/>
                </a:solidFill>
                <a:latin typeface="EnSpoiler Regular" panose="020B0604020202020204" charset="0"/>
                <a:cs typeface="EnSpoiler Regular" panose="020B0604020202020204" charset="0"/>
              </a:rPr>
              <a:t>Sensor for gating &amp; image</a:t>
            </a:r>
            <a:endParaRPr lang="en-US" sz="2000" dirty="0">
              <a:solidFill>
                <a:srgbClr val="C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/>
              <a:t>P</a:t>
            </a:r>
            <a:r>
              <a:rPr lang="en-US" sz="900" b="0" dirty="0" smtClean="0"/>
              <a:t>roprietary</a:t>
            </a:r>
            <a:r>
              <a:rPr lang="en-US" sz="900" dirty="0" smtClean="0"/>
              <a:t> 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42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7775" y="1052736"/>
            <a:ext cx="2381250" cy="2376264"/>
            <a:chOff x="755576" y="1052736"/>
            <a:chExt cx="2381250" cy="2376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52736"/>
              <a:ext cx="238125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92202" y="3059668"/>
              <a:ext cx="110799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Blinding</a:t>
              </a:r>
              <a:endParaRPr lang="he-I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5439" y="2586258"/>
            <a:ext cx="2628900" cy="2102882"/>
            <a:chOff x="3203240" y="2586258"/>
            <a:chExt cx="2628900" cy="21028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240" y="2586258"/>
              <a:ext cx="26289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771332" y="4319808"/>
              <a:ext cx="149271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Backscatter</a:t>
              </a:r>
              <a:endParaRPr lang="he-IL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8355" y="4111109"/>
            <a:ext cx="2604125" cy="2127885"/>
            <a:chOff x="5976156" y="4111109"/>
            <a:chExt cx="2604125" cy="212788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156" y="4111109"/>
              <a:ext cx="2604125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30633" y="5869662"/>
              <a:ext cx="8899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Range</a:t>
              </a:r>
              <a:endParaRPr lang="he-IL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7451" y="4128467"/>
            <a:ext cx="2619375" cy="2122867"/>
            <a:chOff x="517451" y="4128467"/>
            <a:chExt cx="2619375" cy="212286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51" y="4128467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2066" y="5882002"/>
              <a:ext cx="160813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Autonomous</a:t>
              </a:r>
              <a:endParaRPr lang="he-IL" dirty="0"/>
            </a:p>
          </p:txBody>
        </p:sp>
      </p:grpSp>
      <p:pic>
        <p:nvPicPr>
          <p:cNvPr id="6" name="Picture 2" descr="https://encrypted-tbn1.gstatic.com/images?q=tbn:ANd9GcTv01qg2_ayY7-pzQok1sDoVSfZYEPgtTAmygHeAbZUhYyy9zGK3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04" y="872716"/>
            <a:ext cx="286702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500" y="44624"/>
            <a:ext cx="5529300" cy="684076"/>
          </a:xfrm>
        </p:spPr>
        <p:txBody>
          <a:bodyPr/>
          <a:lstStyle/>
          <a:p>
            <a:pPr algn="l" rtl="0"/>
            <a:r>
              <a:rPr lang="en-US" sz="2800" kern="1200" dirty="0"/>
              <a:t>Gated </a:t>
            </a:r>
            <a:r>
              <a:rPr lang="en-US" sz="2800" kern="1200" dirty="0" smtClean="0"/>
              <a:t>Sensor Comparison</a:t>
            </a:r>
            <a:endParaRPr lang="he-IL" sz="2800" kern="1200" dirty="0"/>
          </a:p>
        </p:txBody>
      </p:sp>
      <p:graphicFrame>
        <p:nvGraphicFramePr>
          <p:cNvPr id="2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51915"/>
              </p:ext>
            </p:extLst>
          </p:nvPr>
        </p:nvGraphicFramePr>
        <p:xfrm>
          <a:off x="35496" y="764704"/>
          <a:ext cx="8917047" cy="5699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2483"/>
                <a:gridCol w="4062995"/>
                <a:gridCol w="1716010"/>
                <a:gridCol w="52555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Concept System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Gated CMOS Imager Sensor (“GCMOS”)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Parameter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$$$$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$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Price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1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Image Intensifier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coupled to CMOS imager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CMOS imager,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0.18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μ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m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Technology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Bloomed</a:t>
                      </a:r>
                    </a:p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Cloud of 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-</a:t>
                      </a:r>
                      <a:endParaRPr lang="he-IL" sz="1600" baseline="300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High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anti-blooming ratio</a:t>
                      </a:r>
                    </a:p>
                    <a:p>
                      <a:pPr lvl="0" algn="l" rtl="0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→High immunity to retro-reflections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Blooming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3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Non uniformity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“Photon noise”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Uniform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Standard CMOS FPN/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PRNU (linear)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Noise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4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Non linear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Linear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Conversion Gain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5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~10%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&gt;45 %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QE (@800nm)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6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Only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Nighttime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Nighttime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&amp;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Daytime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Operation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conditions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7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B&amp;W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RCCC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or color Bayer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Future growth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8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Low consumption but with a KV power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 supply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EnSpoiler Regular" panose="020B0604020202020204" charset="0"/>
                        <a:ea typeface="+mn-ea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Similar to existing CMOS imagers, ~300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mwatt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</a:t>
                      </a:r>
                      <a:endParaRPr lang="he-IL" sz="1600" dirty="0">
                        <a:solidFill>
                          <a:srgbClr val="FF0000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Power consumption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EnSpoiler Regular" panose="020B0604020202020204" charset="0"/>
                        <a:ea typeface="+mn-ea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9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Temperature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 sensitive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EnSpoiler Regular" panose="020B0604020202020204" charset="0"/>
                        <a:ea typeface="+mn-ea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Automotive grade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EnSpoiler Regular" panose="020B0604020202020204" charset="0"/>
                        <a:ea typeface="+mn-ea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ea typeface="+mn-ea"/>
                          <a:cs typeface="EnSpoiler Regular" panose="020B0604020202020204" charset="0"/>
                        </a:rPr>
                        <a:t>Environmental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EnSpoiler Regular" panose="020B0604020202020204" charset="0"/>
                        <a:ea typeface="+mn-ea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10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Similar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Overall gating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 performance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EnSpoiler Regular" panose="020B0604020202020204" charset="0"/>
                          <a:cs typeface="EnSpoiler Regular" panose="020B0604020202020204" charset="0"/>
                        </a:rPr>
                        <a:t>11</a:t>
                      </a:r>
                      <a:endParaRPr lang="he-IL" sz="1600" dirty="0">
                        <a:solidFill>
                          <a:schemeClr val="tx1"/>
                        </a:solidFill>
                        <a:latin typeface="EnSpoiler Regular" panose="020B0604020202020204" charset="0"/>
                        <a:cs typeface="EnSpoiler Regular" panose="020B060402020202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/>
              <a:t>P</a:t>
            </a:r>
            <a:r>
              <a:rPr lang="en-US" sz="900" b="0" dirty="0" smtClean="0"/>
              <a:t>roprietary</a:t>
            </a:r>
            <a:r>
              <a:rPr lang="en-US" sz="900" dirty="0" smtClean="0"/>
              <a:t> 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2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826071" y="1298042"/>
            <a:ext cx="0" cy="427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826071" y="5576354"/>
            <a:ext cx="6408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077973" y="5582518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EnSpoiler Regular" panose="020B0604020202020204" charset="0"/>
                <a:cs typeface="EnSpoiler Regular" panose="020B0604020202020204" charset="0"/>
              </a:rPr>
              <a:t>t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155308" y="5570004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66201" y="5694385"/>
            <a:ext cx="655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 err="1" smtClean="0">
                <a:latin typeface="EnSpoiler Regular" panose="020B0604020202020204" charset="0"/>
                <a:cs typeface="EnSpoiler Regular" panose="020B0604020202020204" charset="0"/>
              </a:rPr>
              <a:t>T</a:t>
            </a:r>
            <a:r>
              <a:rPr lang="en-US" baseline="-25000" dirty="0" err="1" smtClean="0">
                <a:latin typeface="EnSpoiler Regular" panose="020B0604020202020204" charset="0"/>
                <a:cs typeface="EnSpoiler Regular" panose="020B0604020202020204" charset="0"/>
              </a:rPr>
              <a:t>frame</a:t>
            </a:r>
            <a:endParaRPr lang="en-US" baseline="-25000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826071" y="5258854"/>
            <a:ext cx="434975" cy="303213"/>
            <a:chOff x="793" y="3566"/>
            <a:chExt cx="274" cy="191"/>
          </a:xfrm>
        </p:grpSpPr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839" y="3568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975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793" y="3566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2986658" y="3603092"/>
            <a:ext cx="936625" cy="1960562"/>
            <a:chOff x="2154" y="2523"/>
            <a:chExt cx="590" cy="1235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295" y="3353"/>
              <a:ext cx="404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EnSpoiler Regular" panose="020B0604020202020204" charset="0"/>
                  <a:cs typeface="EnSpoiler Regular" panose="020B0604020202020204" charset="0"/>
                </a:rPr>
                <a:t>…</a:t>
              </a:r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 flipV="1">
              <a:off x="2154" y="2568"/>
              <a:ext cx="318" cy="2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V="1">
              <a:off x="2426" y="2523"/>
              <a:ext cx="318" cy="2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V="1">
              <a:off x="2426" y="2568"/>
              <a:ext cx="4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092401" y="1098586"/>
            <a:ext cx="4236190" cy="9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 eaLnBrk="0" hangingPunct="0">
              <a:defRPr sz="2400">
                <a:solidFill>
                  <a:srgbClr val="C0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Multiple </a:t>
            </a:r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Pulses/Gates per a single readout image frame</a:t>
            </a:r>
            <a:endParaRPr lang="en-US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1257871" y="4971517"/>
            <a:ext cx="434975" cy="587375"/>
            <a:chOff x="1065" y="3385"/>
            <a:chExt cx="274" cy="370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1111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1247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 flipV="1">
              <a:off x="1065" y="3385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3923283" y="3171292"/>
            <a:ext cx="433388" cy="2387600"/>
            <a:chOff x="2744" y="2251"/>
            <a:chExt cx="273" cy="1504"/>
          </a:xfrm>
        </p:grpSpPr>
        <p:sp>
          <p:nvSpPr>
            <p:cNvPr id="56344" name="Rectangle 24"/>
            <p:cNvSpPr>
              <a:spLocks noChangeArrowheads="1"/>
            </p:cNvSpPr>
            <p:nvPr/>
          </p:nvSpPr>
          <p:spPr bwMode="auto">
            <a:xfrm>
              <a:off x="2789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45" name="Rectangle 25"/>
            <p:cNvSpPr>
              <a:spLocks noChangeArrowheads="1"/>
            </p:cNvSpPr>
            <p:nvPr/>
          </p:nvSpPr>
          <p:spPr bwMode="auto">
            <a:xfrm>
              <a:off x="2925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V="1">
              <a:off x="2744" y="2251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347" name="Group 27"/>
          <p:cNvGrpSpPr>
            <a:grpSpLocks/>
          </p:cNvGrpSpPr>
          <p:nvPr/>
        </p:nvGrpSpPr>
        <p:grpSpPr bwMode="auto">
          <a:xfrm>
            <a:off x="4786883" y="2595029"/>
            <a:ext cx="433388" cy="2963863"/>
            <a:chOff x="3288" y="1888"/>
            <a:chExt cx="273" cy="1867"/>
          </a:xfrm>
        </p:grpSpPr>
        <p:sp>
          <p:nvSpPr>
            <p:cNvPr id="56348" name="Rectangle 28"/>
            <p:cNvSpPr>
              <a:spLocks noChangeArrowheads="1"/>
            </p:cNvSpPr>
            <p:nvPr/>
          </p:nvSpPr>
          <p:spPr bwMode="auto">
            <a:xfrm>
              <a:off x="3333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3469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 flipV="1">
              <a:off x="3288" y="1888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5650483" y="2018767"/>
            <a:ext cx="433388" cy="3540125"/>
            <a:chOff x="3832" y="1525"/>
            <a:chExt cx="273" cy="2230"/>
          </a:xfrm>
        </p:grpSpPr>
        <p:sp>
          <p:nvSpPr>
            <p:cNvPr id="56352" name="Rectangle 32"/>
            <p:cNvSpPr>
              <a:spLocks noChangeArrowheads="1"/>
            </p:cNvSpPr>
            <p:nvPr/>
          </p:nvSpPr>
          <p:spPr bwMode="auto">
            <a:xfrm>
              <a:off x="3877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53" name="Rectangle 33"/>
            <p:cNvSpPr>
              <a:spLocks noChangeArrowheads="1"/>
            </p:cNvSpPr>
            <p:nvPr/>
          </p:nvSpPr>
          <p:spPr bwMode="auto">
            <a:xfrm>
              <a:off x="4013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54" name="Line 34"/>
            <p:cNvSpPr>
              <a:spLocks noChangeShapeType="1"/>
            </p:cNvSpPr>
            <p:nvPr/>
          </p:nvSpPr>
          <p:spPr bwMode="auto">
            <a:xfrm flipV="1">
              <a:off x="3832" y="1525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5639371" y="2379129"/>
            <a:ext cx="660400" cy="2735263"/>
            <a:chOff x="3825" y="1752"/>
            <a:chExt cx="416" cy="1723"/>
          </a:xfrm>
        </p:grpSpPr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3923" y="306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57" name="Oval 37"/>
            <p:cNvSpPr>
              <a:spLocks noChangeArrowheads="1"/>
            </p:cNvSpPr>
            <p:nvPr/>
          </p:nvSpPr>
          <p:spPr bwMode="auto">
            <a:xfrm>
              <a:off x="3833" y="3202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58" name="Oval 38"/>
            <p:cNvSpPr>
              <a:spLocks noChangeArrowheads="1"/>
            </p:cNvSpPr>
            <p:nvPr/>
          </p:nvSpPr>
          <p:spPr bwMode="auto">
            <a:xfrm>
              <a:off x="3833" y="29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59" name="Oval 39"/>
            <p:cNvSpPr>
              <a:spLocks noChangeArrowheads="1"/>
            </p:cNvSpPr>
            <p:nvPr/>
          </p:nvSpPr>
          <p:spPr bwMode="auto">
            <a:xfrm>
              <a:off x="3832" y="202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0" name="Oval 40"/>
            <p:cNvSpPr>
              <a:spLocks noChangeArrowheads="1"/>
            </p:cNvSpPr>
            <p:nvPr/>
          </p:nvSpPr>
          <p:spPr bwMode="auto">
            <a:xfrm>
              <a:off x="3968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1" name="Oval 41"/>
            <p:cNvSpPr>
              <a:spLocks noChangeArrowheads="1"/>
            </p:cNvSpPr>
            <p:nvPr/>
          </p:nvSpPr>
          <p:spPr bwMode="auto">
            <a:xfrm>
              <a:off x="4104" y="18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2" name="Oval 42"/>
            <p:cNvSpPr>
              <a:spLocks noChangeArrowheads="1"/>
            </p:cNvSpPr>
            <p:nvPr/>
          </p:nvSpPr>
          <p:spPr bwMode="auto">
            <a:xfrm>
              <a:off x="4014" y="2023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3" name="Oval 43"/>
            <p:cNvSpPr>
              <a:spLocks noChangeArrowheads="1"/>
            </p:cNvSpPr>
            <p:nvPr/>
          </p:nvSpPr>
          <p:spPr bwMode="auto">
            <a:xfrm>
              <a:off x="3923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4" name="Oval 44"/>
            <p:cNvSpPr>
              <a:spLocks noChangeArrowheads="1"/>
            </p:cNvSpPr>
            <p:nvPr/>
          </p:nvSpPr>
          <p:spPr bwMode="auto">
            <a:xfrm>
              <a:off x="3832" y="2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5" name="Oval 45"/>
            <p:cNvSpPr>
              <a:spLocks noChangeArrowheads="1"/>
            </p:cNvSpPr>
            <p:nvPr/>
          </p:nvSpPr>
          <p:spPr bwMode="auto">
            <a:xfrm>
              <a:off x="4014" y="175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6" name="Oval 46"/>
            <p:cNvSpPr>
              <a:spLocks noChangeArrowheads="1"/>
            </p:cNvSpPr>
            <p:nvPr/>
          </p:nvSpPr>
          <p:spPr bwMode="auto">
            <a:xfrm>
              <a:off x="3832" y="175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7" name="Oval 47"/>
            <p:cNvSpPr>
              <a:spLocks noChangeArrowheads="1"/>
            </p:cNvSpPr>
            <p:nvPr/>
          </p:nvSpPr>
          <p:spPr bwMode="auto">
            <a:xfrm>
              <a:off x="3825" y="19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auto">
            <a:xfrm>
              <a:off x="3878" y="2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auto">
            <a:xfrm>
              <a:off x="4014" y="2704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auto">
            <a:xfrm>
              <a:off x="4150" y="24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auto">
            <a:xfrm>
              <a:off x="4060" y="256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2" name="Oval 52"/>
            <p:cNvSpPr>
              <a:spLocks noChangeArrowheads="1"/>
            </p:cNvSpPr>
            <p:nvPr/>
          </p:nvSpPr>
          <p:spPr bwMode="auto">
            <a:xfrm>
              <a:off x="3969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3" name="Oval 53"/>
            <p:cNvSpPr>
              <a:spLocks noChangeArrowheads="1"/>
            </p:cNvSpPr>
            <p:nvPr/>
          </p:nvSpPr>
          <p:spPr bwMode="auto">
            <a:xfrm>
              <a:off x="3878" y="2749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4" name="Oval 54"/>
            <p:cNvSpPr>
              <a:spLocks noChangeArrowheads="1"/>
            </p:cNvSpPr>
            <p:nvPr/>
          </p:nvSpPr>
          <p:spPr bwMode="auto">
            <a:xfrm>
              <a:off x="4060" y="2296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5" name="Oval 55"/>
            <p:cNvSpPr>
              <a:spLocks noChangeArrowheads="1"/>
            </p:cNvSpPr>
            <p:nvPr/>
          </p:nvSpPr>
          <p:spPr bwMode="auto">
            <a:xfrm>
              <a:off x="3878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6" name="Oval 56"/>
            <p:cNvSpPr>
              <a:spLocks noChangeArrowheads="1"/>
            </p:cNvSpPr>
            <p:nvPr/>
          </p:nvSpPr>
          <p:spPr bwMode="auto">
            <a:xfrm>
              <a:off x="3871" y="247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7" name="Oval 57"/>
            <p:cNvSpPr>
              <a:spLocks noChangeArrowheads="1"/>
            </p:cNvSpPr>
            <p:nvPr/>
          </p:nvSpPr>
          <p:spPr bwMode="auto">
            <a:xfrm>
              <a:off x="4059" y="2932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8" name="Oval 58"/>
            <p:cNvSpPr>
              <a:spLocks noChangeArrowheads="1"/>
            </p:cNvSpPr>
            <p:nvPr/>
          </p:nvSpPr>
          <p:spPr bwMode="auto">
            <a:xfrm>
              <a:off x="3969" y="288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79" name="Oval 59"/>
            <p:cNvSpPr>
              <a:spLocks noChangeArrowheads="1"/>
            </p:cNvSpPr>
            <p:nvPr/>
          </p:nvSpPr>
          <p:spPr bwMode="auto">
            <a:xfrm>
              <a:off x="4013" y="3384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0" name="Oval 60"/>
            <p:cNvSpPr>
              <a:spLocks noChangeArrowheads="1"/>
            </p:cNvSpPr>
            <p:nvPr/>
          </p:nvSpPr>
          <p:spPr bwMode="auto">
            <a:xfrm>
              <a:off x="3923" y="333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381" name="Group 61"/>
          <p:cNvGrpSpPr>
            <a:grpSpLocks/>
          </p:cNvGrpSpPr>
          <p:nvPr/>
        </p:nvGrpSpPr>
        <p:grpSpPr bwMode="auto">
          <a:xfrm>
            <a:off x="3983608" y="3458629"/>
            <a:ext cx="444500" cy="1655763"/>
            <a:chOff x="2782" y="2432"/>
            <a:chExt cx="280" cy="1043"/>
          </a:xfrm>
        </p:grpSpPr>
        <p:sp>
          <p:nvSpPr>
            <p:cNvPr id="56382" name="Oval 62"/>
            <p:cNvSpPr>
              <a:spLocks noChangeArrowheads="1"/>
            </p:cNvSpPr>
            <p:nvPr/>
          </p:nvSpPr>
          <p:spPr bwMode="auto">
            <a:xfrm>
              <a:off x="2789" y="3203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3" name="Oval 63"/>
            <p:cNvSpPr>
              <a:spLocks noChangeArrowheads="1"/>
            </p:cNvSpPr>
            <p:nvPr/>
          </p:nvSpPr>
          <p:spPr bwMode="auto">
            <a:xfrm>
              <a:off x="2880" y="306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4" name="Oval 64"/>
            <p:cNvSpPr>
              <a:spLocks noChangeArrowheads="1"/>
            </p:cNvSpPr>
            <p:nvPr/>
          </p:nvSpPr>
          <p:spPr bwMode="auto">
            <a:xfrm>
              <a:off x="2789" y="338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5" name="Oval 65"/>
            <p:cNvSpPr>
              <a:spLocks noChangeArrowheads="1"/>
            </p:cNvSpPr>
            <p:nvPr/>
          </p:nvSpPr>
          <p:spPr bwMode="auto">
            <a:xfrm>
              <a:off x="2782" y="31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6" name="Oval 66"/>
            <p:cNvSpPr>
              <a:spLocks noChangeArrowheads="1"/>
            </p:cNvSpPr>
            <p:nvPr/>
          </p:nvSpPr>
          <p:spPr bwMode="auto">
            <a:xfrm>
              <a:off x="2835" y="270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7" name="Oval 67"/>
            <p:cNvSpPr>
              <a:spLocks noChangeArrowheads="1"/>
            </p:cNvSpPr>
            <p:nvPr/>
          </p:nvSpPr>
          <p:spPr bwMode="auto">
            <a:xfrm>
              <a:off x="2971" y="284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8" name="Oval 68"/>
            <p:cNvSpPr>
              <a:spLocks noChangeArrowheads="1"/>
            </p:cNvSpPr>
            <p:nvPr/>
          </p:nvSpPr>
          <p:spPr bwMode="auto">
            <a:xfrm>
              <a:off x="2835" y="2847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89" name="Oval 69"/>
            <p:cNvSpPr>
              <a:spLocks noChangeArrowheads="1"/>
            </p:cNvSpPr>
            <p:nvPr/>
          </p:nvSpPr>
          <p:spPr bwMode="auto">
            <a:xfrm>
              <a:off x="2971" y="302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0" name="Oval 70"/>
            <p:cNvSpPr>
              <a:spLocks noChangeArrowheads="1"/>
            </p:cNvSpPr>
            <p:nvPr/>
          </p:nvSpPr>
          <p:spPr bwMode="auto">
            <a:xfrm>
              <a:off x="2971" y="2568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1" name="Oval 71"/>
            <p:cNvSpPr>
              <a:spLocks noChangeArrowheads="1"/>
            </p:cNvSpPr>
            <p:nvPr/>
          </p:nvSpPr>
          <p:spPr bwMode="auto">
            <a:xfrm>
              <a:off x="2964" y="27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2" name="Oval 72"/>
            <p:cNvSpPr>
              <a:spLocks noChangeArrowheads="1"/>
            </p:cNvSpPr>
            <p:nvPr/>
          </p:nvSpPr>
          <p:spPr bwMode="auto">
            <a:xfrm>
              <a:off x="2881" y="29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3" name="Oval 73"/>
            <p:cNvSpPr>
              <a:spLocks noChangeArrowheads="1"/>
            </p:cNvSpPr>
            <p:nvPr/>
          </p:nvSpPr>
          <p:spPr bwMode="auto">
            <a:xfrm>
              <a:off x="2925" y="33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4" name="Oval 74"/>
            <p:cNvSpPr>
              <a:spLocks noChangeArrowheads="1"/>
            </p:cNvSpPr>
            <p:nvPr/>
          </p:nvSpPr>
          <p:spPr bwMode="auto">
            <a:xfrm>
              <a:off x="2971" y="3202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5" name="Oval 75"/>
            <p:cNvSpPr>
              <a:spLocks noChangeArrowheads="1"/>
            </p:cNvSpPr>
            <p:nvPr/>
          </p:nvSpPr>
          <p:spPr bwMode="auto">
            <a:xfrm>
              <a:off x="2970" y="2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396" name="Oval 76"/>
            <p:cNvSpPr>
              <a:spLocks noChangeArrowheads="1"/>
            </p:cNvSpPr>
            <p:nvPr/>
          </p:nvSpPr>
          <p:spPr bwMode="auto">
            <a:xfrm>
              <a:off x="2880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355083" y="2883954"/>
            <a:ext cx="433388" cy="2674938"/>
            <a:chOff x="3016" y="2070"/>
            <a:chExt cx="273" cy="1685"/>
          </a:xfrm>
        </p:grpSpPr>
        <p:sp>
          <p:nvSpPr>
            <p:cNvPr id="56398" name="Rectangle 78"/>
            <p:cNvSpPr>
              <a:spLocks noChangeArrowheads="1"/>
            </p:cNvSpPr>
            <p:nvPr/>
          </p:nvSpPr>
          <p:spPr bwMode="auto">
            <a:xfrm>
              <a:off x="3061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399" name="Rectangle 79"/>
            <p:cNvSpPr>
              <a:spLocks noChangeArrowheads="1"/>
            </p:cNvSpPr>
            <p:nvPr/>
          </p:nvSpPr>
          <p:spPr bwMode="auto">
            <a:xfrm>
              <a:off x="3197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00" name="Line 80"/>
            <p:cNvSpPr>
              <a:spLocks noChangeShapeType="1"/>
            </p:cNvSpPr>
            <p:nvPr/>
          </p:nvSpPr>
          <p:spPr bwMode="auto">
            <a:xfrm flipV="1">
              <a:off x="3016" y="2070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4426521" y="3242729"/>
            <a:ext cx="455612" cy="1801813"/>
            <a:chOff x="3061" y="2296"/>
            <a:chExt cx="287" cy="1135"/>
          </a:xfrm>
        </p:grpSpPr>
        <p:sp>
          <p:nvSpPr>
            <p:cNvPr id="56402" name="Oval 82"/>
            <p:cNvSpPr>
              <a:spLocks noChangeArrowheads="1"/>
            </p:cNvSpPr>
            <p:nvPr/>
          </p:nvSpPr>
          <p:spPr bwMode="auto">
            <a:xfrm>
              <a:off x="3211" y="297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3" name="Oval 83"/>
            <p:cNvSpPr>
              <a:spLocks noChangeArrowheads="1"/>
            </p:cNvSpPr>
            <p:nvPr/>
          </p:nvSpPr>
          <p:spPr bwMode="auto">
            <a:xfrm>
              <a:off x="3211" y="311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4" name="Oval 84"/>
            <p:cNvSpPr>
              <a:spLocks noChangeArrowheads="1"/>
            </p:cNvSpPr>
            <p:nvPr/>
          </p:nvSpPr>
          <p:spPr bwMode="auto">
            <a:xfrm>
              <a:off x="3061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5" name="Oval 85"/>
            <p:cNvSpPr>
              <a:spLocks noChangeArrowheads="1"/>
            </p:cNvSpPr>
            <p:nvPr/>
          </p:nvSpPr>
          <p:spPr bwMode="auto">
            <a:xfrm>
              <a:off x="3257" y="32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6" name="Oval 86"/>
            <p:cNvSpPr>
              <a:spLocks noChangeArrowheads="1"/>
            </p:cNvSpPr>
            <p:nvPr/>
          </p:nvSpPr>
          <p:spPr bwMode="auto">
            <a:xfrm>
              <a:off x="3243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7" name="Oval 87"/>
            <p:cNvSpPr>
              <a:spLocks noChangeArrowheads="1"/>
            </p:cNvSpPr>
            <p:nvPr/>
          </p:nvSpPr>
          <p:spPr bwMode="auto">
            <a:xfrm>
              <a:off x="3243" y="24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8" name="Oval 88"/>
            <p:cNvSpPr>
              <a:spLocks noChangeArrowheads="1"/>
            </p:cNvSpPr>
            <p:nvPr/>
          </p:nvSpPr>
          <p:spPr bwMode="auto">
            <a:xfrm>
              <a:off x="3107" y="297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09" name="Oval 89"/>
            <p:cNvSpPr>
              <a:spLocks noChangeArrowheads="1"/>
            </p:cNvSpPr>
            <p:nvPr/>
          </p:nvSpPr>
          <p:spPr bwMode="auto">
            <a:xfrm>
              <a:off x="3243" y="270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0" name="Oval 90"/>
            <p:cNvSpPr>
              <a:spLocks noChangeArrowheads="1"/>
            </p:cNvSpPr>
            <p:nvPr/>
          </p:nvSpPr>
          <p:spPr bwMode="auto">
            <a:xfrm>
              <a:off x="3153" y="2839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1" name="Oval 91"/>
            <p:cNvSpPr>
              <a:spLocks noChangeArrowheads="1"/>
            </p:cNvSpPr>
            <p:nvPr/>
          </p:nvSpPr>
          <p:spPr bwMode="auto">
            <a:xfrm>
              <a:off x="3062" y="270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2" name="Oval 92"/>
            <p:cNvSpPr>
              <a:spLocks noChangeArrowheads="1"/>
            </p:cNvSpPr>
            <p:nvPr/>
          </p:nvSpPr>
          <p:spPr bwMode="auto">
            <a:xfrm>
              <a:off x="3153" y="2568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3" name="Oval 93"/>
            <p:cNvSpPr>
              <a:spLocks noChangeArrowheads="1"/>
            </p:cNvSpPr>
            <p:nvPr/>
          </p:nvSpPr>
          <p:spPr bwMode="auto">
            <a:xfrm>
              <a:off x="3061" y="3066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4" name="Oval 94"/>
            <p:cNvSpPr>
              <a:spLocks noChangeArrowheads="1"/>
            </p:cNvSpPr>
            <p:nvPr/>
          </p:nvSpPr>
          <p:spPr bwMode="auto">
            <a:xfrm>
              <a:off x="3197" y="334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5" name="Oval 95"/>
            <p:cNvSpPr>
              <a:spLocks noChangeArrowheads="1"/>
            </p:cNvSpPr>
            <p:nvPr/>
          </p:nvSpPr>
          <p:spPr bwMode="auto">
            <a:xfrm>
              <a:off x="3107" y="329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6" name="Oval 96"/>
            <p:cNvSpPr>
              <a:spLocks noChangeArrowheads="1"/>
            </p:cNvSpPr>
            <p:nvPr/>
          </p:nvSpPr>
          <p:spPr bwMode="auto">
            <a:xfrm>
              <a:off x="3152" y="234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17" name="Oval 97"/>
            <p:cNvSpPr>
              <a:spLocks noChangeArrowheads="1"/>
            </p:cNvSpPr>
            <p:nvPr/>
          </p:nvSpPr>
          <p:spPr bwMode="auto">
            <a:xfrm>
              <a:off x="3062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418" name="Group 98"/>
          <p:cNvGrpSpPr>
            <a:grpSpLocks/>
          </p:cNvGrpSpPr>
          <p:nvPr/>
        </p:nvGrpSpPr>
        <p:grpSpPr bwMode="auto">
          <a:xfrm>
            <a:off x="5218683" y="2307692"/>
            <a:ext cx="433388" cy="3251200"/>
            <a:chOff x="3560" y="1707"/>
            <a:chExt cx="273" cy="2048"/>
          </a:xfrm>
        </p:grpSpPr>
        <p:sp>
          <p:nvSpPr>
            <p:cNvPr id="56419" name="Rectangle 99"/>
            <p:cNvSpPr>
              <a:spLocks noChangeArrowheads="1"/>
            </p:cNvSpPr>
            <p:nvPr/>
          </p:nvSpPr>
          <p:spPr bwMode="auto">
            <a:xfrm>
              <a:off x="3605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20" name="Rectangle 100"/>
            <p:cNvSpPr>
              <a:spLocks noChangeArrowheads="1"/>
            </p:cNvSpPr>
            <p:nvPr/>
          </p:nvSpPr>
          <p:spPr bwMode="auto">
            <a:xfrm>
              <a:off x="3741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21" name="Line 101"/>
            <p:cNvSpPr>
              <a:spLocks noChangeShapeType="1"/>
            </p:cNvSpPr>
            <p:nvPr/>
          </p:nvSpPr>
          <p:spPr bwMode="auto">
            <a:xfrm flipV="1">
              <a:off x="3560" y="1707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422" name="Group 102"/>
          <p:cNvGrpSpPr>
            <a:grpSpLocks/>
          </p:cNvGrpSpPr>
          <p:nvPr/>
        </p:nvGrpSpPr>
        <p:grpSpPr bwMode="auto">
          <a:xfrm>
            <a:off x="5220271" y="2595029"/>
            <a:ext cx="504825" cy="2519363"/>
            <a:chOff x="3561" y="1888"/>
            <a:chExt cx="318" cy="1587"/>
          </a:xfrm>
        </p:grpSpPr>
        <p:sp>
          <p:nvSpPr>
            <p:cNvPr id="56423" name="Oval 103"/>
            <p:cNvSpPr>
              <a:spLocks noChangeArrowheads="1"/>
            </p:cNvSpPr>
            <p:nvPr/>
          </p:nvSpPr>
          <p:spPr bwMode="auto">
            <a:xfrm>
              <a:off x="3787" y="33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4" name="Oval 104"/>
            <p:cNvSpPr>
              <a:spLocks noChangeArrowheads="1"/>
            </p:cNvSpPr>
            <p:nvPr/>
          </p:nvSpPr>
          <p:spPr bwMode="auto">
            <a:xfrm>
              <a:off x="3696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5" name="Oval 105"/>
            <p:cNvSpPr>
              <a:spLocks noChangeArrowheads="1"/>
            </p:cNvSpPr>
            <p:nvPr/>
          </p:nvSpPr>
          <p:spPr bwMode="auto">
            <a:xfrm>
              <a:off x="3696" y="20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6" name="Oval 106"/>
            <p:cNvSpPr>
              <a:spLocks noChangeArrowheads="1"/>
            </p:cNvSpPr>
            <p:nvPr/>
          </p:nvSpPr>
          <p:spPr bwMode="auto">
            <a:xfrm>
              <a:off x="3742" y="215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7" name="Oval 107"/>
            <p:cNvSpPr>
              <a:spLocks noChangeArrowheads="1"/>
            </p:cNvSpPr>
            <p:nvPr/>
          </p:nvSpPr>
          <p:spPr bwMode="auto">
            <a:xfrm>
              <a:off x="3742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8" name="Oval 108"/>
            <p:cNvSpPr>
              <a:spLocks noChangeArrowheads="1"/>
            </p:cNvSpPr>
            <p:nvPr/>
          </p:nvSpPr>
          <p:spPr bwMode="auto">
            <a:xfrm>
              <a:off x="3742" y="25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29" name="Oval 109"/>
            <p:cNvSpPr>
              <a:spLocks noChangeArrowheads="1"/>
            </p:cNvSpPr>
            <p:nvPr/>
          </p:nvSpPr>
          <p:spPr bwMode="auto">
            <a:xfrm>
              <a:off x="3788" y="270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0" name="Oval 110"/>
            <p:cNvSpPr>
              <a:spLocks noChangeArrowheads="1"/>
            </p:cNvSpPr>
            <p:nvPr/>
          </p:nvSpPr>
          <p:spPr bwMode="auto">
            <a:xfrm>
              <a:off x="3651" y="2295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1" name="Oval 111"/>
            <p:cNvSpPr>
              <a:spLocks noChangeArrowheads="1"/>
            </p:cNvSpPr>
            <p:nvPr/>
          </p:nvSpPr>
          <p:spPr bwMode="auto">
            <a:xfrm>
              <a:off x="3561" y="24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2" name="Oval 112"/>
            <p:cNvSpPr>
              <a:spLocks noChangeArrowheads="1"/>
            </p:cNvSpPr>
            <p:nvPr/>
          </p:nvSpPr>
          <p:spPr bwMode="auto">
            <a:xfrm>
              <a:off x="3561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3" name="Oval 113"/>
            <p:cNvSpPr>
              <a:spLocks noChangeArrowheads="1"/>
            </p:cNvSpPr>
            <p:nvPr/>
          </p:nvSpPr>
          <p:spPr bwMode="auto">
            <a:xfrm>
              <a:off x="3606" y="311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4" name="Oval 114"/>
            <p:cNvSpPr>
              <a:spLocks noChangeArrowheads="1"/>
            </p:cNvSpPr>
            <p:nvPr/>
          </p:nvSpPr>
          <p:spPr bwMode="auto">
            <a:xfrm>
              <a:off x="3742" y="28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5" name="Oval 115"/>
            <p:cNvSpPr>
              <a:spLocks noChangeArrowheads="1"/>
            </p:cNvSpPr>
            <p:nvPr/>
          </p:nvSpPr>
          <p:spPr bwMode="auto">
            <a:xfrm>
              <a:off x="3652" y="29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6" name="Oval 116"/>
            <p:cNvSpPr>
              <a:spLocks noChangeArrowheads="1"/>
            </p:cNvSpPr>
            <p:nvPr/>
          </p:nvSpPr>
          <p:spPr bwMode="auto">
            <a:xfrm>
              <a:off x="3561" y="284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7" name="Oval 117"/>
            <p:cNvSpPr>
              <a:spLocks noChangeArrowheads="1"/>
            </p:cNvSpPr>
            <p:nvPr/>
          </p:nvSpPr>
          <p:spPr bwMode="auto">
            <a:xfrm>
              <a:off x="3652" y="2704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8" name="Oval 118"/>
            <p:cNvSpPr>
              <a:spLocks noChangeArrowheads="1"/>
            </p:cNvSpPr>
            <p:nvPr/>
          </p:nvSpPr>
          <p:spPr bwMode="auto">
            <a:xfrm>
              <a:off x="3606" y="3384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39" name="Oval 119"/>
            <p:cNvSpPr>
              <a:spLocks noChangeArrowheads="1"/>
            </p:cNvSpPr>
            <p:nvPr/>
          </p:nvSpPr>
          <p:spPr bwMode="auto">
            <a:xfrm>
              <a:off x="3605" y="202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440" name="Group 120"/>
          <p:cNvGrpSpPr>
            <a:grpSpLocks/>
          </p:cNvGrpSpPr>
          <p:nvPr/>
        </p:nvGrpSpPr>
        <p:grpSpPr bwMode="auto">
          <a:xfrm>
            <a:off x="4788471" y="2739492"/>
            <a:ext cx="504825" cy="2376487"/>
            <a:chOff x="3289" y="1979"/>
            <a:chExt cx="318" cy="1497"/>
          </a:xfrm>
        </p:grpSpPr>
        <p:sp>
          <p:nvSpPr>
            <p:cNvPr id="56441" name="Oval 121"/>
            <p:cNvSpPr>
              <a:spLocks noChangeArrowheads="1"/>
            </p:cNvSpPr>
            <p:nvPr/>
          </p:nvSpPr>
          <p:spPr bwMode="auto">
            <a:xfrm>
              <a:off x="3379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2" name="Oval 122"/>
            <p:cNvSpPr>
              <a:spLocks noChangeArrowheads="1"/>
            </p:cNvSpPr>
            <p:nvPr/>
          </p:nvSpPr>
          <p:spPr bwMode="auto">
            <a:xfrm>
              <a:off x="3515" y="256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3" name="Oval 123"/>
            <p:cNvSpPr>
              <a:spLocks noChangeArrowheads="1"/>
            </p:cNvSpPr>
            <p:nvPr/>
          </p:nvSpPr>
          <p:spPr bwMode="auto">
            <a:xfrm>
              <a:off x="3470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4" name="Oval 124"/>
            <p:cNvSpPr>
              <a:spLocks noChangeArrowheads="1"/>
            </p:cNvSpPr>
            <p:nvPr/>
          </p:nvSpPr>
          <p:spPr bwMode="auto">
            <a:xfrm>
              <a:off x="3379" y="261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5" name="Oval 125"/>
            <p:cNvSpPr>
              <a:spLocks noChangeArrowheads="1"/>
            </p:cNvSpPr>
            <p:nvPr/>
          </p:nvSpPr>
          <p:spPr bwMode="auto">
            <a:xfrm>
              <a:off x="3379" y="216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6" name="Oval 126"/>
            <p:cNvSpPr>
              <a:spLocks noChangeArrowheads="1"/>
            </p:cNvSpPr>
            <p:nvPr/>
          </p:nvSpPr>
          <p:spPr bwMode="auto">
            <a:xfrm>
              <a:off x="3372" y="23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7" name="Oval 127"/>
            <p:cNvSpPr>
              <a:spLocks noChangeArrowheads="1"/>
            </p:cNvSpPr>
            <p:nvPr/>
          </p:nvSpPr>
          <p:spPr bwMode="auto">
            <a:xfrm>
              <a:off x="3289" y="2567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8" name="Oval 128"/>
            <p:cNvSpPr>
              <a:spLocks noChangeArrowheads="1"/>
            </p:cNvSpPr>
            <p:nvPr/>
          </p:nvSpPr>
          <p:spPr bwMode="auto">
            <a:xfrm>
              <a:off x="3334" y="284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49" name="Oval 129"/>
            <p:cNvSpPr>
              <a:spLocks noChangeArrowheads="1"/>
            </p:cNvSpPr>
            <p:nvPr/>
          </p:nvSpPr>
          <p:spPr bwMode="auto">
            <a:xfrm>
              <a:off x="3470" y="297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0" name="Oval 130"/>
            <p:cNvSpPr>
              <a:spLocks noChangeArrowheads="1"/>
            </p:cNvSpPr>
            <p:nvPr/>
          </p:nvSpPr>
          <p:spPr bwMode="auto">
            <a:xfrm>
              <a:off x="3334" y="298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1" name="Oval 131"/>
            <p:cNvSpPr>
              <a:spLocks noChangeArrowheads="1"/>
            </p:cNvSpPr>
            <p:nvPr/>
          </p:nvSpPr>
          <p:spPr bwMode="auto">
            <a:xfrm>
              <a:off x="3470" y="315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2" name="Oval 132"/>
            <p:cNvSpPr>
              <a:spLocks noChangeArrowheads="1"/>
            </p:cNvSpPr>
            <p:nvPr/>
          </p:nvSpPr>
          <p:spPr bwMode="auto">
            <a:xfrm>
              <a:off x="3470" y="270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3" name="Oval 133"/>
            <p:cNvSpPr>
              <a:spLocks noChangeArrowheads="1"/>
            </p:cNvSpPr>
            <p:nvPr/>
          </p:nvSpPr>
          <p:spPr bwMode="auto">
            <a:xfrm>
              <a:off x="3463" y="28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4" name="Oval 134"/>
            <p:cNvSpPr>
              <a:spLocks noChangeArrowheads="1"/>
            </p:cNvSpPr>
            <p:nvPr/>
          </p:nvSpPr>
          <p:spPr bwMode="auto">
            <a:xfrm>
              <a:off x="3380" y="3111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5" name="Oval 135"/>
            <p:cNvSpPr>
              <a:spLocks noChangeArrowheads="1"/>
            </p:cNvSpPr>
            <p:nvPr/>
          </p:nvSpPr>
          <p:spPr bwMode="auto">
            <a:xfrm>
              <a:off x="3516" y="333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6" name="Oval 136"/>
            <p:cNvSpPr>
              <a:spLocks noChangeArrowheads="1"/>
            </p:cNvSpPr>
            <p:nvPr/>
          </p:nvSpPr>
          <p:spPr bwMode="auto">
            <a:xfrm>
              <a:off x="3469" y="338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7" name="Oval 137"/>
            <p:cNvSpPr>
              <a:spLocks noChangeArrowheads="1"/>
            </p:cNvSpPr>
            <p:nvPr/>
          </p:nvSpPr>
          <p:spPr bwMode="auto">
            <a:xfrm>
              <a:off x="3379" y="333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58" name="Oval 138"/>
            <p:cNvSpPr>
              <a:spLocks noChangeArrowheads="1"/>
            </p:cNvSpPr>
            <p:nvPr/>
          </p:nvSpPr>
          <p:spPr bwMode="auto">
            <a:xfrm>
              <a:off x="3515" y="1979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459" name="Group 139"/>
          <p:cNvGrpSpPr>
            <a:grpSpLocks/>
          </p:cNvGrpSpPr>
          <p:nvPr/>
        </p:nvGrpSpPr>
        <p:grpSpPr bwMode="auto">
          <a:xfrm>
            <a:off x="2553271" y="4106329"/>
            <a:ext cx="434975" cy="1452563"/>
            <a:chOff x="1881" y="2840"/>
            <a:chExt cx="274" cy="915"/>
          </a:xfrm>
        </p:grpSpPr>
        <p:sp>
          <p:nvSpPr>
            <p:cNvPr id="56460" name="Rectangle 140"/>
            <p:cNvSpPr>
              <a:spLocks noChangeArrowheads="1"/>
            </p:cNvSpPr>
            <p:nvPr/>
          </p:nvSpPr>
          <p:spPr bwMode="auto">
            <a:xfrm>
              <a:off x="1927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61" name="Rectangle 141"/>
            <p:cNvSpPr>
              <a:spLocks noChangeArrowheads="1"/>
            </p:cNvSpPr>
            <p:nvPr/>
          </p:nvSpPr>
          <p:spPr bwMode="auto">
            <a:xfrm>
              <a:off x="2063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62" name="Line 142"/>
            <p:cNvSpPr>
              <a:spLocks noChangeShapeType="1"/>
            </p:cNvSpPr>
            <p:nvPr/>
          </p:nvSpPr>
          <p:spPr bwMode="auto">
            <a:xfrm flipV="1">
              <a:off x="1881" y="2840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463" name="Group 143"/>
          <p:cNvGrpSpPr>
            <a:grpSpLocks/>
          </p:cNvGrpSpPr>
          <p:nvPr/>
        </p:nvGrpSpPr>
        <p:grpSpPr bwMode="auto">
          <a:xfrm>
            <a:off x="2556446" y="4323817"/>
            <a:ext cx="503237" cy="863600"/>
            <a:chOff x="1883" y="2977"/>
            <a:chExt cx="317" cy="544"/>
          </a:xfrm>
        </p:grpSpPr>
        <p:sp>
          <p:nvSpPr>
            <p:cNvPr id="56464" name="Oval 144"/>
            <p:cNvSpPr>
              <a:spLocks noChangeArrowheads="1"/>
            </p:cNvSpPr>
            <p:nvPr/>
          </p:nvSpPr>
          <p:spPr bwMode="auto">
            <a:xfrm>
              <a:off x="1973" y="324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65" name="Oval 145"/>
            <p:cNvSpPr>
              <a:spLocks noChangeArrowheads="1"/>
            </p:cNvSpPr>
            <p:nvPr/>
          </p:nvSpPr>
          <p:spPr bwMode="auto">
            <a:xfrm>
              <a:off x="2109" y="3385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auto">
            <a:xfrm>
              <a:off x="2064" y="3113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67" name="Oval 147"/>
            <p:cNvSpPr>
              <a:spLocks noChangeArrowheads="1"/>
            </p:cNvSpPr>
            <p:nvPr/>
          </p:nvSpPr>
          <p:spPr bwMode="auto">
            <a:xfrm>
              <a:off x="1973" y="343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68" name="Oval 148"/>
            <p:cNvSpPr>
              <a:spLocks noChangeArrowheads="1"/>
            </p:cNvSpPr>
            <p:nvPr/>
          </p:nvSpPr>
          <p:spPr bwMode="auto">
            <a:xfrm>
              <a:off x="1973" y="297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69" name="Oval 149"/>
            <p:cNvSpPr>
              <a:spLocks noChangeArrowheads="1"/>
            </p:cNvSpPr>
            <p:nvPr/>
          </p:nvSpPr>
          <p:spPr bwMode="auto">
            <a:xfrm>
              <a:off x="1966" y="31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70" name="Oval 150"/>
            <p:cNvSpPr>
              <a:spLocks noChangeArrowheads="1"/>
            </p:cNvSpPr>
            <p:nvPr/>
          </p:nvSpPr>
          <p:spPr bwMode="auto">
            <a:xfrm>
              <a:off x="1883" y="338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471" name="Group 151"/>
          <p:cNvGrpSpPr>
            <a:grpSpLocks/>
          </p:cNvGrpSpPr>
          <p:nvPr/>
        </p:nvGrpSpPr>
        <p:grpSpPr bwMode="auto">
          <a:xfrm>
            <a:off x="1691258" y="4682592"/>
            <a:ext cx="434975" cy="876300"/>
            <a:chOff x="1337" y="3203"/>
            <a:chExt cx="274" cy="552"/>
          </a:xfrm>
        </p:grpSpPr>
        <p:sp>
          <p:nvSpPr>
            <p:cNvPr id="56472" name="Rectangle 152"/>
            <p:cNvSpPr>
              <a:spLocks noChangeArrowheads="1"/>
            </p:cNvSpPr>
            <p:nvPr/>
          </p:nvSpPr>
          <p:spPr bwMode="auto">
            <a:xfrm>
              <a:off x="1383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73" name="Rectangle 153"/>
            <p:cNvSpPr>
              <a:spLocks noChangeArrowheads="1"/>
            </p:cNvSpPr>
            <p:nvPr/>
          </p:nvSpPr>
          <p:spPr bwMode="auto">
            <a:xfrm>
              <a:off x="1519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74" name="Line 154"/>
            <p:cNvSpPr>
              <a:spLocks noChangeShapeType="1"/>
            </p:cNvSpPr>
            <p:nvPr/>
          </p:nvSpPr>
          <p:spPr bwMode="auto">
            <a:xfrm flipV="1">
              <a:off x="1337" y="3203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475" name="Group 155"/>
          <p:cNvGrpSpPr>
            <a:grpSpLocks/>
          </p:cNvGrpSpPr>
          <p:nvPr/>
        </p:nvGrpSpPr>
        <p:grpSpPr bwMode="auto">
          <a:xfrm>
            <a:off x="1837308" y="4896904"/>
            <a:ext cx="288925" cy="290513"/>
            <a:chOff x="1430" y="3338"/>
            <a:chExt cx="182" cy="183"/>
          </a:xfrm>
        </p:grpSpPr>
        <p:sp>
          <p:nvSpPr>
            <p:cNvPr id="56476" name="Oval 156"/>
            <p:cNvSpPr>
              <a:spLocks noChangeArrowheads="1"/>
            </p:cNvSpPr>
            <p:nvPr/>
          </p:nvSpPr>
          <p:spPr bwMode="auto">
            <a:xfrm>
              <a:off x="1430" y="343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77" name="Oval 157"/>
            <p:cNvSpPr>
              <a:spLocks noChangeArrowheads="1"/>
            </p:cNvSpPr>
            <p:nvPr/>
          </p:nvSpPr>
          <p:spPr bwMode="auto">
            <a:xfrm>
              <a:off x="1521" y="338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78" name="Oval 158"/>
            <p:cNvSpPr>
              <a:spLocks noChangeArrowheads="1"/>
            </p:cNvSpPr>
            <p:nvPr/>
          </p:nvSpPr>
          <p:spPr bwMode="auto">
            <a:xfrm>
              <a:off x="1431" y="333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grpSp>
        <p:nvGrpSpPr>
          <p:cNvPr id="56479" name="Group 159"/>
          <p:cNvGrpSpPr>
            <a:grpSpLocks/>
          </p:cNvGrpSpPr>
          <p:nvPr/>
        </p:nvGrpSpPr>
        <p:grpSpPr bwMode="auto">
          <a:xfrm>
            <a:off x="2121471" y="4395254"/>
            <a:ext cx="434975" cy="1163638"/>
            <a:chOff x="1609" y="3022"/>
            <a:chExt cx="274" cy="733"/>
          </a:xfrm>
        </p:grpSpPr>
        <p:sp>
          <p:nvSpPr>
            <p:cNvPr id="56480" name="Rectangle 160"/>
            <p:cNvSpPr>
              <a:spLocks noChangeArrowheads="1"/>
            </p:cNvSpPr>
            <p:nvPr/>
          </p:nvSpPr>
          <p:spPr bwMode="auto">
            <a:xfrm>
              <a:off x="1655" y="3566"/>
              <a:ext cx="92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81" name="Rectangle 161"/>
            <p:cNvSpPr>
              <a:spLocks noChangeArrowheads="1"/>
            </p:cNvSpPr>
            <p:nvPr/>
          </p:nvSpPr>
          <p:spPr bwMode="auto">
            <a:xfrm>
              <a:off x="1791" y="3566"/>
              <a:ext cx="92" cy="1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  <p:sp>
          <p:nvSpPr>
            <p:cNvPr id="56482" name="Line 162"/>
            <p:cNvSpPr>
              <a:spLocks noChangeShapeType="1"/>
            </p:cNvSpPr>
            <p:nvPr/>
          </p:nvSpPr>
          <p:spPr bwMode="auto">
            <a:xfrm flipV="1">
              <a:off x="1609" y="3022"/>
              <a:ext cx="273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grpSp>
        <p:nvGrpSpPr>
          <p:cNvPr id="56483" name="Group 163"/>
          <p:cNvGrpSpPr>
            <a:grpSpLocks/>
          </p:cNvGrpSpPr>
          <p:nvPr/>
        </p:nvGrpSpPr>
        <p:grpSpPr bwMode="auto">
          <a:xfrm>
            <a:off x="2194496" y="4539717"/>
            <a:ext cx="433387" cy="574675"/>
            <a:chOff x="1655" y="3113"/>
            <a:chExt cx="273" cy="362"/>
          </a:xfrm>
        </p:grpSpPr>
        <p:sp>
          <p:nvSpPr>
            <p:cNvPr id="56484" name="Oval 164"/>
            <p:cNvSpPr>
              <a:spLocks noChangeArrowheads="1"/>
            </p:cNvSpPr>
            <p:nvPr/>
          </p:nvSpPr>
          <p:spPr bwMode="auto">
            <a:xfrm>
              <a:off x="1837" y="311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85" name="Oval 165"/>
            <p:cNvSpPr>
              <a:spLocks noChangeArrowheads="1"/>
            </p:cNvSpPr>
            <p:nvPr/>
          </p:nvSpPr>
          <p:spPr bwMode="auto">
            <a:xfrm>
              <a:off x="1837" y="325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86" name="Oval 166"/>
            <p:cNvSpPr>
              <a:spLocks noChangeArrowheads="1"/>
            </p:cNvSpPr>
            <p:nvPr/>
          </p:nvSpPr>
          <p:spPr bwMode="auto">
            <a:xfrm>
              <a:off x="1655" y="3384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87" name="Oval 167"/>
            <p:cNvSpPr>
              <a:spLocks noChangeArrowheads="1"/>
            </p:cNvSpPr>
            <p:nvPr/>
          </p:nvSpPr>
          <p:spPr bwMode="auto">
            <a:xfrm>
              <a:off x="1746" y="3338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88" name="Oval 168"/>
            <p:cNvSpPr>
              <a:spLocks noChangeArrowheads="1"/>
            </p:cNvSpPr>
            <p:nvPr/>
          </p:nvSpPr>
          <p:spPr bwMode="auto">
            <a:xfrm>
              <a:off x="1656" y="329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89" name="Oval 169"/>
            <p:cNvSpPr>
              <a:spLocks noChangeArrowheads="1"/>
            </p:cNvSpPr>
            <p:nvPr/>
          </p:nvSpPr>
          <p:spPr bwMode="auto">
            <a:xfrm>
              <a:off x="1753" y="3158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56490" name="Oval 170"/>
            <p:cNvSpPr>
              <a:spLocks noChangeArrowheads="1"/>
            </p:cNvSpPr>
            <p:nvPr/>
          </p:nvSpPr>
          <p:spPr bwMode="auto">
            <a:xfrm>
              <a:off x="1655" y="31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sp>
        <p:nvSpPr>
          <p:cNvPr id="56491" name="Text Box 171"/>
          <p:cNvSpPr txBox="1">
            <a:spLocks noChangeArrowheads="1"/>
          </p:cNvSpPr>
          <p:nvPr/>
        </p:nvSpPr>
        <p:spPr bwMode="auto">
          <a:xfrm>
            <a:off x="-36512" y="1363378"/>
            <a:ext cx="752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Signal</a:t>
            </a:r>
            <a:endParaRPr lang="en-US" baseline="-25000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1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/>
              <a:t>Gated CMOS Imager </a:t>
            </a:r>
            <a:r>
              <a:rPr lang="en-US" sz="2800" dirty="0" smtClean="0"/>
              <a:t>Sensor</a:t>
            </a:r>
            <a:endParaRPr lang="he-IL" sz="2800" dirty="0" smtClean="0">
              <a:solidFill>
                <a:srgbClr val="FFFF00"/>
              </a:solidFill>
            </a:endParaRPr>
          </a:p>
        </p:txBody>
      </p:sp>
      <p:sp>
        <p:nvSpPr>
          <p:cNvPr id="1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00530" y="3322052"/>
            <a:ext cx="2753919" cy="1291483"/>
            <a:chOff x="6300530" y="3328774"/>
            <a:chExt cx="2753919" cy="1291483"/>
          </a:xfrm>
        </p:grpSpPr>
        <p:grpSp>
          <p:nvGrpSpPr>
            <p:cNvPr id="9" name="Group 8"/>
            <p:cNvGrpSpPr/>
            <p:nvPr/>
          </p:nvGrpSpPr>
          <p:grpSpPr>
            <a:xfrm>
              <a:off x="6300530" y="3328774"/>
              <a:ext cx="1691850" cy="1288942"/>
              <a:chOff x="6300530" y="3328774"/>
              <a:chExt cx="1691850" cy="1288942"/>
            </a:xfrm>
          </p:grpSpPr>
          <p:cxnSp>
            <p:nvCxnSpPr>
              <p:cNvPr id="4" name="Elbow Connector 3"/>
              <p:cNvCxnSpPr/>
              <p:nvPr/>
            </p:nvCxnSpPr>
            <p:spPr>
              <a:xfrm>
                <a:off x="6628895" y="3722525"/>
                <a:ext cx="1268403" cy="689770"/>
              </a:xfrm>
              <a:prstGeom prst="bentConnector3">
                <a:avLst>
                  <a:gd name="adj1" fmla="val 50000"/>
                </a:avLst>
              </a:prstGeom>
              <a:ln w="66675" cmpd="tri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 Box 17"/>
              <p:cNvSpPr txBox="1">
                <a:spLocks noChangeArrowheads="1"/>
              </p:cNvSpPr>
              <p:nvPr/>
            </p:nvSpPr>
            <p:spPr bwMode="auto">
              <a:xfrm>
                <a:off x="6300530" y="3328774"/>
                <a:ext cx="1691850" cy="35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he-IL"/>
                </a:defPPr>
                <a:lvl1pPr algn="ctr" rtl="0" eaLnBrk="0" hangingPunct="0">
                  <a:defRPr sz="2400">
                    <a:solidFill>
                      <a:srgbClr val="C00000"/>
                    </a:solidFill>
                  </a:defRPr>
                </a:lvl1pPr>
                <a:lvl2pPr marL="742950" indent="-285750" eaLnBrk="0" hangingPunct="0"/>
                <a:lvl3pPr marL="1143000" indent="-228600" eaLnBrk="0" hangingPunct="0"/>
                <a:lvl4pPr marL="1600200" indent="-228600" eaLnBrk="0" hangingPunct="0"/>
                <a:lvl5pPr marL="2057400" indent="-228600" eaLnBrk="0" hangingPunct="0"/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en-US" sz="1600" dirty="0" smtClean="0">
                    <a:solidFill>
                      <a:schemeClr val="tx1"/>
                    </a:solidFill>
                    <a:latin typeface="EnSpoiler Regular" panose="020B0604020202020204" charset="0"/>
                    <a:cs typeface="EnSpoiler Regular" panose="020B0604020202020204" charset="0"/>
                  </a:rPr>
                  <a:t>Frame Readout</a:t>
                </a:r>
                <a:endParaRPr lang="en-US" sz="1600" dirty="0">
                  <a:solidFill>
                    <a:schemeClr val="tx1"/>
                  </a:solidFill>
                  <a:latin typeface="EnSpoiler Regular" panose="020B0604020202020204" charset="0"/>
                  <a:cs typeface="EnSpoiler Regular" panose="020B0604020202020204" charset="0"/>
                </a:endParaRPr>
              </a:p>
            </p:txBody>
          </p:sp>
          <p:grpSp>
            <p:nvGrpSpPr>
              <p:cNvPr id="181" name="Group 35"/>
              <p:cNvGrpSpPr>
                <a:grpSpLocks/>
              </p:cNvGrpSpPr>
              <p:nvPr/>
            </p:nvGrpSpPr>
            <p:grpSpPr bwMode="auto">
              <a:xfrm>
                <a:off x="6832887" y="4041453"/>
                <a:ext cx="287338" cy="576263"/>
                <a:chOff x="3833" y="3066"/>
                <a:chExt cx="181" cy="363"/>
              </a:xfrm>
            </p:grpSpPr>
            <p:sp>
              <p:nvSpPr>
                <p:cNvPr id="182" name="Oval 36"/>
                <p:cNvSpPr>
                  <a:spLocks noChangeArrowheads="1"/>
                </p:cNvSpPr>
                <p:nvPr/>
              </p:nvSpPr>
              <p:spPr bwMode="auto">
                <a:xfrm>
                  <a:off x="3923" y="3066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EnSpoiler Regular" panose="020B0604020202020204" charset="0"/>
                      <a:cs typeface="EnSpoiler Regular" panose="020B0604020202020204" charset="0"/>
                    </a:rPr>
                    <a:t>e-</a:t>
                  </a:r>
                </a:p>
              </p:txBody>
            </p:sp>
            <p:sp>
              <p:nvSpPr>
                <p:cNvPr id="183" name="Oval 37"/>
                <p:cNvSpPr>
                  <a:spLocks noChangeArrowheads="1"/>
                </p:cNvSpPr>
                <p:nvPr/>
              </p:nvSpPr>
              <p:spPr bwMode="auto">
                <a:xfrm>
                  <a:off x="3833" y="3202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EnSpoiler Regular" panose="020B0604020202020204" charset="0"/>
                      <a:cs typeface="EnSpoiler Regular" panose="020B0604020202020204" charset="0"/>
                    </a:rPr>
                    <a:t>e-</a:t>
                  </a:r>
                </a:p>
              </p:txBody>
            </p:sp>
            <p:sp>
              <p:nvSpPr>
                <p:cNvPr id="206" name="Oval 60"/>
                <p:cNvSpPr>
                  <a:spLocks noChangeArrowheads="1"/>
                </p:cNvSpPr>
                <p:nvPr/>
              </p:nvSpPr>
              <p:spPr bwMode="auto">
                <a:xfrm>
                  <a:off x="3923" y="3338"/>
                  <a:ext cx="91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EnSpoiler Regular" panose="020B0604020202020204" charset="0"/>
                      <a:cs typeface="EnSpoiler Regular" panose="020B0604020202020204" charset="0"/>
                    </a:rPr>
                    <a:t>e-</a:t>
                  </a:r>
                </a:p>
              </p:txBody>
            </p:sp>
          </p:grpSp>
        </p:grpSp>
        <p:sp>
          <p:nvSpPr>
            <p:cNvPr id="210" name="Text Box 17"/>
            <p:cNvSpPr txBox="1">
              <a:spLocks noChangeArrowheads="1"/>
            </p:cNvSpPr>
            <p:nvPr/>
          </p:nvSpPr>
          <p:spPr bwMode="auto">
            <a:xfrm>
              <a:off x="7812360" y="4269367"/>
              <a:ext cx="1242089" cy="35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he-IL"/>
              </a:defPPr>
              <a:lvl1pPr algn="ctr" rtl="0" eaLnBrk="0" hangingPunct="0">
                <a:defRPr sz="2400">
                  <a:solidFill>
                    <a:srgbClr val="C00000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sz="1600" dirty="0" smtClean="0">
                  <a:solidFill>
                    <a:schemeClr val="tx1"/>
                  </a:solidFill>
                  <a:latin typeface="EnSpoiler Regular" panose="020B0604020202020204" charset="0"/>
                  <a:cs typeface="EnSpoiler Regular" panose="020B0604020202020204" charset="0"/>
                </a:rPr>
                <a:t>SNR</a:t>
              </a:r>
              <a:endParaRPr lang="en-US" sz="1600" dirty="0">
                <a:solidFill>
                  <a:schemeClr val="tx1"/>
                </a:solidFill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sp>
        <p:nvSpPr>
          <p:cNvPr id="184" name="Oval 113"/>
          <p:cNvSpPr>
            <a:spLocks noChangeArrowheads="1"/>
          </p:cNvSpPr>
          <p:nvPr/>
        </p:nvSpPr>
        <p:spPr bwMode="auto">
          <a:xfrm>
            <a:off x="8010431" y="6082130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e-</a:t>
            </a:r>
          </a:p>
        </p:txBody>
      </p:sp>
      <p:sp>
        <p:nvSpPr>
          <p:cNvPr id="185" name="Oval 113"/>
          <p:cNvSpPr>
            <a:spLocks noChangeArrowheads="1"/>
          </p:cNvSpPr>
          <p:nvPr/>
        </p:nvSpPr>
        <p:spPr bwMode="auto">
          <a:xfrm>
            <a:off x="8010431" y="6334158"/>
            <a:ext cx="144463" cy="14446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e-</a:t>
            </a:r>
          </a:p>
        </p:txBody>
      </p:sp>
      <p:sp>
        <p:nvSpPr>
          <p:cNvPr id="186" name="Oval 113"/>
          <p:cNvSpPr>
            <a:spLocks noChangeArrowheads="1"/>
          </p:cNvSpPr>
          <p:nvPr/>
        </p:nvSpPr>
        <p:spPr bwMode="auto">
          <a:xfrm>
            <a:off x="7794407" y="6334158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e-</a:t>
            </a:r>
          </a:p>
        </p:txBody>
      </p:sp>
      <p:sp>
        <p:nvSpPr>
          <p:cNvPr id="187" name="Text Box 17"/>
          <p:cNvSpPr txBox="1">
            <a:spLocks noChangeArrowheads="1"/>
          </p:cNvSpPr>
          <p:nvPr/>
        </p:nvSpPr>
        <p:spPr bwMode="auto">
          <a:xfrm>
            <a:off x="8190571" y="5978562"/>
            <a:ext cx="845925" cy="35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 eaLnBrk="0" hangingPunct="0">
              <a:defRPr sz="2400">
                <a:solidFill>
                  <a:srgbClr val="C0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Signal</a:t>
            </a:r>
            <a:endParaRPr lang="en-US" sz="1600" dirty="0">
              <a:solidFill>
                <a:srgbClr val="0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188" name="Text Box 17"/>
          <p:cNvSpPr txBox="1">
            <a:spLocks noChangeArrowheads="1"/>
          </p:cNvSpPr>
          <p:nvPr/>
        </p:nvSpPr>
        <p:spPr bwMode="auto">
          <a:xfrm>
            <a:off x="8190451" y="6154361"/>
            <a:ext cx="846045" cy="42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ctr" rtl="0" eaLnBrk="0" hangingPunct="0">
              <a:defRPr sz="2400">
                <a:solidFill>
                  <a:srgbClr val="C0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Noise</a:t>
            </a:r>
            <a:endParaRPr lang="en-US" sz="1600" dirty="0">
              <a:solidFill>
                <a:srgbClr val="0000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190" name="Text Box 38"/>
          <p:cNvSpPr txBox="1">
            <a:spLocks noChangeArrowheads="1"/>
          </p:cNvSpPr>
          <p:nvPr/>
        </p:nvSpPr>
        <p:spPr bwMode="auto">
          <a:xfrm>
            <a:off x="6227540" y="1088740"/>
            <a:ext cx="28432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CC0000"/>
                </a:solidFill>
                <a:latin typeface="EnSpoiler Regular" panose="020B0604020202020204" charset="0"/>
                <a:cs typeface="EnSpoiler Regular" panose="020B0604020202020204" charset="0"/>
              </a:rPr>
              <a:t>RED</a:t>
            </a:r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 – Laser Pulse</a:t>
            </a:r>
          </a:p>
          <a:p>
            <a:pPr algn="l" rtl="0"/>
            <a:r>
              <a:rPr lang="en-US" b="1" dirty="0">
                <a:solidFill>
                  <a:schemeClr val="accent1"/>
                </a:solidFill>
                <a:latin typeface="EnSpoiler Regular" panose="020B0604020202020204" charset="0"/>
                <a:cs typeface="EnSpoiler Regular" panose="020B0604020202020204" charset="0"/>
              </a:rPr>
              <a:t>Blue</a:t>
            </a:r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 – </a:t>
            </a:r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Pixel </a:t>
            </a:r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Gate</a:t>
            </a:r>
          </a:p>
          <a:p>
            <a:pPr algn="l" rtl="0"/>
            <a:endParaRPr lang="en-US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19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20</a:t>
            </a:fld>
            <a:endParaRPr lang="en-US" dirty="0"/>
          </a:p>
        </p:txBody>
      </p:sp>
      <p:grpSp>
        <p:nvGrpSpPr>
          <p:cNvPr id="189" name="Group 155"/>
          <p:cNvGrpSpPr>
            <a:grpSpLocks/>
          </p:cNvGrpSpPr>
          <p:nvPr/>
        </p:nvGrpSpPr>
        <p:grpSpPr bwMode="auto">
          <a:xfrm>
            <a:off x="972121" y="5044542"/>
            <a:ext cx="288925" cy="290513"/>
            <a:chOff x="1430" y="3338"/>
            <a:chExt cx="182" cy="183"/>
          </a:xfrm>
        </p:grpSpPr>
        <p:sp>
          <p:nvSpPr>
            <p:cNvPr id="191" name="Oval 156"/>
            <p:cNvSpPr>
              <a:spLocks noChangeArrowheads="1"/>
            </p:cNvSpPr>
            <p:nvPr/>
          </p:nvSpPr>
          <p:spPr bwMode="auto">
            <a:xfrm>
              <a:off x="1430" y="3430"/>
              <a:ext cx="91" cy="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192" name="Oval 157"/>
            <p:cNvSpPr>
              <a:spLocks noChangeArrowheads="1"/>
            </p:cNvSpPr>
            <p:nvPr/>
          </p:nvSpPr>
          <p:spPr bwMode="auto">
            <a:xfrm>
              <a:off x="1521" y="338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  <p:sp>
          <p:nvSpPr>
            <p:cNvPr id="194" name="Oval 158"/>
            <p:cNvSpPr>
              <a:spLocks noChangeArrowheads="1"/>
            </p:cNvSpPr>
            <p:nvPr/>
          </p:nvSpPr>
          <p:spPr bwMode="auto">
            <a:xfrm>
              <a:off x="1431" y="333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EnSpoiler Regular" panose="020B0604020202020204" charset="0"/>
                  <a:cs typeface="EnSpoiler Regular" panose="020B0604020202020204" charset="0"/>
                </a:rPr>
                <a:t>e-</a:t>
              </a:r>
            </a:p>
          </p:txBody>
        </p:sp>
      </p:grpSp>
      <p:sp>
        <p:nvSpPr>
          <p:cNvPr id="195" name="Oval 113"/>
          <p:cNvSpPr>
            <a:spLocks noChangeArrowheads="1"/>
          </p:cNvSpPr>
          <p:nvPr/>
        </p:nvSpPr>
        <p:spPr bwMode="auto">
          <a:xfrm>
            <a:off x="1482408" y="5069521"/>
            <a:ext cx="144463" cy="14446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EnSpoiler Regular" panose="020B0604020202020204" charset="0"/>
                <a:cs typeface="EnSpoiler Regular" panose="020B0604020202020204" charset="0"/>
              </a:rPr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8273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5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56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5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5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5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56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10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10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5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5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10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10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183" y="80628"/>
            <a:ext cx="6862343" cy="778098"/>
          </a:xfrm>
        </p:spPr>
        <p:txBody>
          <a:bodyPr/>
          <a:lstStyle/>
          <a:p>
            <a:r>
              <a:rPr lang="en-US" dirty="0"/>
              <a:t>Gated CMOS Imager Sensor (</a:t>
            </a:r>
            <a:r>
              <a:rPr lang="en-US" dirty="0" smtClean="0"/>
              <a:t>GCMOS)</a:t>
            </a:r>
            <a:endParaRPr lang="he-IL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07504" y="957736"/>
            <a:ext cx="8568952" cy="5711624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000" dirty="0"/>
              <a:t>Fully CMOS compatible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Multi </a:t>
            </a:r>
            <a:r>
              <a:rPr lang="en-US" sz="2000" dirty="0"/>
              <a:t>Gate in a frame (accumulation mode or flash </a:t>
            </a:r>
            <a:r>
              <a:rPr lang="en-US" sz="2000"/>
              <a:t>mode</a:t>
            </a:r>
            <a:r>
              <a:rPr lang="en-US" sz="2000" smtClean="0"/>
              <a:t>)</a:t>
            </a:r>
            <a:endParaRPr lang="en-US" sz="2000" dirty="0"/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Resolution: 1280X960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0823" y="3251288"/>
            <a:ext cx="6111577" cy="3418072"/>
            <a:chOff x="1516212" y="1719964"/>
            <a:chExt cx="6111577" cy="3418072"/>
          </a:xfrm>
        </p:grpSpPr>
        <p:pic>
          <p:nvPicPr>
            <p:cNvPr id="7" name="Picture 6" descr="C:\Users\high-net\AppData\Local\Temp\Rar$DI01.548\ITC_img_090512_Tc0.1_enhanced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212" y="1719964"/>
              <a:ext cx="5855928" cy="292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948260" y="4681624"/>
              <a:ext cx="4753546" cy="45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indent="0" algn="ctr" rtl="0" hangingPunct="0">
                <a:buNone/>
              </a:pPr>
              <a:r>
                <a:rPr lang="en-US" sz="1600" i="1" dirty="0" smtClean="0">
                  <a:solidFill>
                    <a:srgbClr val="FF0000"/>
                  </a:solidFill>
                </a:rPr>
                <a:t>Raw data (no FPN correction, integration etc.)</a:t>
              </a:r>
            </a:p>
          </p:txBody>
        </p:sp>
        <p:sp>
          <p:nvSpPr>
            <p:cNvPr id="9" name="TextBox 21"/>
            <p:cNvSpPr txBox="1"/>
            <p:nvPr/>
          </p:nvSpPr>
          <p:spPr>
            <a:xfrm>
              <a:off x="4987294" y="2367630"/>
              <a:ext cx="171451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200m</a:t>
              </a:r>
              <a:endParaRPr lang="he-IL" sz="1400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4340628" y="3039590"/>
              <a:ext cx="171451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150m</a:t>
              </a:r>
              <a:endParaRPr lang="he-IL" sz="1400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24"/>
            <p:cNvSpPr txBox="1"/>
            <p:nvPr/>
          </p:nvSpPr>
          <p:spPr>
            <a:xfrm>
              <a:off x="6160728" y="3238185"/>
              <a:ext cx="146706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100m</a:t>
              </a:r>
              <a:endParaRPr lang="he-IL" sz="1400" dirty="0">
                <a:solidFill>
                  <a:srgbClr val="FFC000"/>
                </a:solidFill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2466821" y="3399290"/>
              <a:ext cx="197170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Vehicle </a:t>
              </a:r>
            </a:p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(Low Beams ) 70m</a:t>
              </a:r>
              <a:endParaRPr lang="he-IL" sz="1400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29"/>
            <p:cNvSpPr txBox="1"/>
            <p:nvPr/>
          </p:nvSpPr>
          <p:spPr>
            <a:xfrm>
              <a:off x="1516212" y="2057951"/>
              <a:ext cx="197170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FFC000"/>
                  </a:solidFill>
                </a:rPr>
                <a:t>Retro-reflector  50m</a:t>
              </a:r>
              <a:endParaRPr lang="he-IL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4" name="Slide Number Placeholder 5"/>
          <p:cNvSpPr txBox="1">
            <a:spLocks/>
          </p:cNvSpPr>
          <p:nvPr/>
        </p:nvSpPr>
        <p:spPr>
          <a:xfrm>
            <a:off x="5540" y="6619875"/>
            <a:ext cx="42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>
              <a:defRPr sz="1400" b="0"/>
            </a:lvl1pPr>
          </a:lstStyle>
          <a:p>
            <a:fld id="{A4C4C044-BCF1-450F-B5DC-E4A7BE6D482F}" type="slidenum">
              <a:rPr lang="he-IL"/>
              <a:pPr/>
              <a:t>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8636" y="2403743"/>
            <a:ext cx="47134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smtClean="0">
                <a:latin typeface="EnSpoiler Regular" pitchFamily="34" charset="0"/>
                <a:ea typeface="+mj-ea"/>
                <a:cs typeface="EnSpoiler Regular" pitchFamily="34" charset="0"/>
              </a:rPr>
              <a:t>Gated CMOS Test Chip Imagery</a:t>
            </a:r>
          </a:p>
          <a:p>
            <a:pPr algn="ctr"/>
            <a:r>
              <a:rPr lang="en-US" sz="2400" b="0" dirty="0">
                <a:latin typeface="EnSpoiler Regular" pitchFamily="34" charset="0"/>
                <a:ea typeface="+mj-ea"/>
                <a:cs typeface="EnSpoiler Regular" pitchFamily="34" charset="0"/>
              </a:rPr>
              <a:t>(360 X 180)</a:t>
            </a:r>
          </a:p>
        </p:txBody>
      </p:sp>
    </p:spTree>
    <p:extLst>
      <p:ext uri="{BB962C8B-B14F-4D97-AF65-F5344CB8AC3E}">
        <p14:creationId xmlns:p14="http://schemas.microsoft.com/office/powerpoint/2010/main" val="11710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192180" y="3095514"/>
            <a:ext cx="720080" cy="72007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2208573" y="2272574"/>
            <a:ext cx="3931142" cy="720079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044-BCF1-450F-B5DC-E4A7BE6D482F}" type="slidenum">
              <a:rPr lang="he-IL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en-US" sz="900" b="0" smtClean="0"/>
              <a:t> 2014 BrightWay Vision™  - BrightWay Vision™ proprietary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road map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579912" y="3585060"/>
            <a:ext cx="58862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latin typeface="EnSpoiler Regular" pitchFamily="34" charset="0"/>
                <a:cs typeface="EnSpoiler Regular" pitchFamily="34" charset="0"/>
              </a:rPr>
              <a:t>2014</a:t>
            </a:r>
            <a:endParaRPr lang="he-IL" sz="160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912" y="2756968"/>
            <a:ext cx="58862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latin typeface="EnSpoiler Regular" pitchFamily="34" charset="0"/>
                <a:cs typeface="EnSpoiler Regular" pitchFamily="34" charset="0"/>
              </a:rPr>
              <a:t>2016</a:t>
            </a:r>
            <a:endParaRPr lang="he-IL" sz="160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9913" y="1891280"/>
            <a:ext cx="58862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EnSpoiler Regular" pitchFamily="34" charset="0"/>
                <a:cs typeface="EnSpoiler Regular" pitchFamily="34" charset="0"/>
              </a:rPr>
              <a:t>2018</a:t>
            </a:r>
            <a:endParaRPr lang="he-IL" sz="1600" dirty="0">
              <a:latin typeface="EnSpoiler Regular" pitchFamily="34" charset="0"/>
              <a:cs typeface="EnSpoiler Regular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38370" y="3855738"/>
            <a:ext cx="5273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38370" y="3030654"/>
            <a:ext cx="5273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38370" y="2177030"/>
            <a:ext cx="5273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08573" y="3095514"/>
            <a:ext cx="3931142" cy="72007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2257194" y="2335006"/>
            <a:ext cx="365484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“Day / Night Vision”</a:t>
            </a:r>
          </a:p>
          <a:p>
            <a:pPr algn="l" rtl="0"/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Technology: Multi-Sensing Gated Imaging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7194" y="3154469"/>
            <a:ext cx="35378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“Night </a:t>
            </a:r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Vision &amp; Harsh Weather”</a:t>
            </a:r>
          </a:p>
          <a:p>
            <a:pPr algn="l" rtl="0"/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Technology: Near Infrared Gated </a:t>
            </a:r>
            <a:r>
              <a:rPr lang="en-US" sz="1600" b="0" dirty="0" smtClean="0">
                <a:latin typeface="EnSpoiler Regular" pitchFamily="34" charset="0"/>
                <a:cs typeface="EnSpoiler Regular" pitchFamily="34" charset="0"/>
              </a:rPr>
              <a:t>Imaging</a:t>
            </a:r>
            <a:endParaRPr lang="en-US" sz="1600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8573" y="1276745"/>
            <a:ext cx="3931142" cy="86133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2274570" y="1268760"/>
            <a:ext cx="35204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“Day / Night &amp; 3D information”</a:t>
            </a:r>
          </a:p>
          <a:p>
            <a:pPr algn="l" rtl="0"/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Technology: Multi-Sensing &amp; Ranging Gated Imaging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7664" y="396906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 err="1" smtClean="0">
                <a:latin typeface="EnSpoiler Regular" pitchFamily="34" charset="0"/>
                <a:cs typeface="EnSpoiler Regular" pitchFamily="34" charset="0"/>
              </a:rPr>
              <a:t>BrightEye</a:t>
            </a:r>
            <a:r>
              <a:rPr lang="en-US" b="0" baseline="30000" dirty="0" err="1" smtClean="0">
                <a:latin typeface="EnSpoiler Regular" pitchFamily="34" charset="0"/>
                <a:cs typeface="EnSpoiler Regular" pitchFamily="34" charset="0"/>
              </a:rPr>
              <a:t>TM</a:t>
            </a:r>
            <a:endParaRPr lang="en-US" sz="1600" b="0" dirty="0" smtClean="0">
              <a:latin typeface="EnSpoiler Regular" pitchFamily="34" charset="0"/>
              <a:cs typeface="EnSpoiler Regular" pitchFamily="34" charset="0"/>
            </a:endParaRPr>
          </a:p>
          <a:p>
            <a:pPr algn="l" rtl="0"/>
            <a:r>
              <a:rPr lang="en-US" sz="1600" b="0" dirty="0" smtClean="0">
                <a:latin typeface="EnSpoiler Regular" pitchFamily="34" charset="0"/>
                <a:cs typeface="EnSpoiler Regular" pitchFamily="34" charset="0"/>
              </a:rPr>
              <a:t>a </a:t>
            </a: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camera based - ADAS enabler for multiple functions maintained at all weather and light conditions</a:t>
            </a:r>
            <a:endParaRPr lang="en-US" sz="1400" b="0" dirty="0">
              <a:latin typeface="EnSpoiler Regular" pitchFamily="34" charset="0"/>
              <a:cs typeface="EnSpoiler Regular" pitchFamily="34" charset="0"/>
            </a:endParaRPr>
          </a:p>
        </p:txBody>
      </p:sp>
      <p:pic>
        <p:nvPicPr>
          <p:cNvPr id="1027" name="Picture 3" descr="C:\Data\GALI\project\brightway\presentation2014\MT\prog\cloud_night 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972"/>
            <a:ext cx="5064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92180" y="2272574"/>
            <a:ext cx="720080" cy="720079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pic>
        <p:nvPicPr>
          <p:cNvPr id="1028" name="Picture 4" descr="C:\Data\GALI\project\brightway\presentation2014\MT\prog\day_night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64" y="2351857"/>
            <a:ext cx="573088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192180" y="1268760"/>
            <a:ext cx="720080" cy="861774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pic>
        <p:nvPicPr>
          <p:cNvPr id="1029" name="Picture 5" descr="C:\Data\GALI\project\brightway\presentation2014\MT\prog\3d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520788"/>
            <a:ext cx="41116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912892" cy="692150"/>
          </a:xfrm>
        </p:spPr>
        <p:txBody>
          <a:bodyPr/>
          <a:lstStyle/>
          <a:p>
            <a:pPr algn="l" rtl="0"/>
            <a:r>
              <a:rPr lang="en-US" dirty="0" smtClean="0"/>
              <a:t>Active gated imaging vs. non-gated imaging</a:t>
            </a:r>
            <a:endParaRPr lang="he-IL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23</a:t>
            </a:fld>
            <a:endParaRPr lang="en-US" dirty="0"/>
          </a:p>
        </p:txBody>
      </p:sp>
      <p:grpSp>
        <p:nvGrpSpPr>
          <p:cNvPr id="26" name="Group 17"/>
          <p:cNvGrpSpPr/>
          <p:nvPr/>
        </p:nvGrpSpPr>
        <p:grpSpPr>
          <a:xfrm>
            <a:off x="555570" y="2625714"/>
            <a:ext cx="8048625" cy="3541761"/>
            <a:chOff x="299979" y="2844792"/>
            <a:chExt cx="8048625" cy="3541761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979" y="2844792"/>
              <a:ext cx="804862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cid:image001.png@01CBDBD9.0A428970"/>
            <p:cNvPicPr/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5338773" y="5510241"/>
              <a:ext cx="2117754" cy="87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169149" y="1543050"/>
            <a:ext cx="1674871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Keeping whole Depth-of-field</a:t>
            </a: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6653241" y="2443149"/>
            <a:ext cx="1214437" cy="2043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732463" y="1533525"/>
            <a:ext cx="1504986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Human clearly recognizable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5894388" y="2365375"/>
            <a:ext cx="490537" cy="1968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552950" y="1782763"/>
            <a:ext cx="1260492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No Blooming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3888" y="1557338"/>
            <a:ext cx="96996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Limited Depth-of-field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28596" y="1541463"/>
            <a:ext cx="233683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Human recognition difficult due to blooming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5264150" y="2390775"/>
            <a:ext cx="157162" cy="1951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1930400" y="2324100"/>
            <a:ext cx="233362" cy="2092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flipH="1">
            <a:off x="2752725" y="2349500"/>
            <a:ext cx="757237" cy="2135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939" y="4566610"/>
            <a:ext cx="66075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EnSpoiler Regular" panose="020B0604020202020204" charset="0"/>
                <a:cs typeface="EnSpoiler Regular" panose="020B0604020202020204" charset="0"/>
              </a:rPr>
              <a:t>~50m</a:t>
            </a:r>
            <a:endParaRPr lang="he-IL" sz="1050" dirty="0">
              <a:solidFill>
                <a:schemeClr val="bg1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95636" y="4821633"/>
            <a:ext cx="472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81973" y="4549733"/>
            <a:ext cx="66075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EnSpoiler Regular" panose="020B0604020202020204" charset="0"/>
                <a:cs typeface="EnSpoiler Regular" panose="020B0604020202020204" charset="0"/>
              </a:rPr>
              <a:t>~50m</a:t>
            </a:r>
            <a:endParaRPr lang="he-IL" sz="1050" dirty="0">
              <a:solidFill>
                <a:schemeClr val="bg1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177670" y="4804756"/>
            <a:ext cx="472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33331" y="4315411"/>
            <a:ext cx="76174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EnSpoiler Regular" panose="020B0604020202020204" charset="0"/>
                <a:cs typeface="EnSpoiler Regular" panose="020B0604020202020204" charset="0"/>
              </a:rPr>
              <a:t>~250m</a:t>
            </a:r>
            <a:endParaRPr lang="he-IL" sz="1050" dirty="0">
              <a:solidFill>
                <a:schemeClr val="bg1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9963" y="4570434"/>
            <a:ext cx="472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912892" cy="692150"/>
          </a:xfrm>
        </p:spPr>
        <p:txBody>
          <a:bodyPr/>
          <a:lstStyle/>
          <a:p>
            <a:pPr algn="l" rtl="0"/>
            <a:r>
              <a:rPr lang="en-US" dirty="0" smtClean="0"/>
              <a:t>Active gated imaging vs. non-gated imaging</a:t>
            </a:r>
            <a:endParaRPr lang="he-IL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24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706339" y="4725144"/>
            <a:ext cx="29495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EnSpoiler Regular" pitchFamily="34" charset="0"/>
                <a:ea typeface="+mj-ea"/>
                <a:cs typeface="EnSpoiler Regular" pitchFamily="34" charset="0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/>
              <a:t>Intensity and backscatter</a:t>
            </a:r>
            <a:endParaRPr lang="he-IL" kern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2168"/>
            <a:ext cx="5338773" cy="30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102" y="3611565"/>
            <a:ext cx="5330898" cy="29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57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912892" cy="692150"/>
          </a:xfrm>
        </p:spPr>
        <p:txBody>
          <a:bodyPr/>
          <a:lstStyle/>
          <a:p>
            <a:pPr algn="l" rtl="0"/>
            <a:r>
              <a:rPr lang="en-US" dirty="0" smtClean="0"/>
              <a:t>Active gated imaging vs. LWIR</a:t>
            </a:r>
            <a:endParaRPr lang="he-IL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25</a:t>
            </a:fld>
            <a:endParaRPr lang="en-US" dirty="0"/>
          </a:p>
        </p:txBody>
      </p:sp>
      <p:pic>
        <p:nvPicPr>
          <p:cNvPr id="24" name="Picture 2" descr="DSC00006"/>
          <p:cNvPicPr>
            <a:picLocks noChangeAspect="1" noChangeArrowheads="1"/>
          </p:cNvPicPr>
          <p:nvPr/>
        </p:nvPicPr>
        <p:blipFill rotWithShape="1">
          <a:blip r:embed="rId2" cstate="print"/>
          <a:srcRect r="9656" b="12808"/>
          <a:stretch/>
        </p:blipFill>
        <p:spPr bwMode="auto">
          <a:xfrm flipH="1">
            <a:off x="4408940" y="910189"/>
            <a:ext cx="4717143" cy="34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156324" y="1123853"/>
            <a:ext cx="2922588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0" eaLnBrk="0" hangingPunct="0">
              <a:spcBef>
                <a:spcPct val="50000"/>
              </a:spcBef>
              <a:defRPr sz="1600">
                <a:solidFill>
                  <a:srgbClr val="000099"/>
                </a:solidFill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EnSpoiler Regular" panose="020B0604020202020204" charset="0"/>
                <a:cs typeface="EnSpoiler Regular" panose="020B0604020202020204" charset="0"/>
              </a:rPr>
              <a:t>Vehicle (just out of parking, still cold) is barely visible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7383499" y="1771553"/>
            <a:ext cx="860907" cy="5544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976155" y="2021358"/>
            <a:ext cx="1325563" cy="1260475"/>
          </a:xfrm>
          <a:prstGeom prst="ellipse">
            <a:avLst/>
          </a:prstGeom>
          <a:noFill/>
          <a:ln w="57150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e-IL">
              <a:solidFill>
                <a:srgbClr val="FFFF00"/>
              </a:solidFill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464049" y="1123853"/>
            <a:ext cx="1692275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EnSpoiler Regular" panose="020B0604020202020204" charset="0"/>
                <a:cs typeface="EnSpoiler Regular" panose="020B0604020202020204" charset="0"/>
              </a:rPr>
              <a:t>Pedestrian</a:t>
            </a:r>
            <a:r>
              <a:rPr lang="en-US" sz="1600" b="1" dirty="0">
                <a:solidFill>
                  <a:srgbClr val="FFFF00"/>
                </a:solidFill>
                <a:latin typeface="EnSpoiler Regular" panose="020B0604020202020204" charset="0"/>
                <a:cs typeface="EnSpoiler Regular" panose="020B0604020202020204" charset="0"/>
              </a:rPr>
              <a:t> is seen easily</a:t>
            </a: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004047" y="1697322"/>
            <a:ext cx="669367" cy="75608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44474" y="1826434"/>
            <a:ext cx="360045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When looking through windshield, driver is blinded by on-coming vehicle, pedestrian is barely visible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4859337" y="5334582"/>
            <a:ext cx="2700337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0099"/>
                </a:solidFill>
                <a:latin typeface="EnSpoiler Regular" panose="020B0604020202020204" charset="0"/>
                <a:cs typeface="EnSpoiler Regular" panose="020B0604020202020204" charset="0"/>
              </a:rPr>
              <a:t>When looking on the Night Vision Display, only pedestrian is visible</a:t>
            </a:r>
          </a:p>
        </p:txBody>
      </p:sp>
      <p:pic>
        <p:nvPicPr>
          <p:cNvPr id="51" name="Picture 7" descr="Through_Windshield_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9" y="2762772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11"/>
          <p:cNvSpPr>
            <a:spLocks noChangeShapeType="1"/>
          </p:cNvSpPr>
          <p:nvPr/>
        </p:nvSpPr>
        <p:spPr bwMode="auto">
          <a:xfrm flipH="1" flipV="1">
            <a:off x="2663824" y="4324932"/>
            <a:ext cx="2268538" cy="1152525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he-IL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2592387" y="2813632"/>
            <a:ext cx="287337" cy="431800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he-IL">
              <a:latin typeface="EnSpoiler Regular" panose="020B0604020202020204" charset="0"/>
              <a:cs typeface="EnSpoiler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5" grpId="0" animBg="1"/>
      <p:bldP spid="46" grpId="0" animBg="1"/>
      <p:bldP spid="47" grpId="0"/>
      <p:bldP spid="48" grpId="0" animBg="1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2025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052736"/>
            <a:ext cx="3744416" cy="24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" y="3634609"/>
            <a:ext cx="4004556" cy="26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935276" cy="26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56" y="3593573"/>
            <a:ext cx="4043288" cy="26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Night Vision Technologies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1907704" y="1700808"/>
            <a:ext cx="24842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Active</a:t>
            </a:r>
          </a:p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Near Infra-Red (NIR</a:t>
            </a:r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)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1700808"/>
            <a:ext cx="248427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Passive</a:t>
            </a:r>
          </a:p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Long Wave Infra-Red (LWIR</a:t>
            </a:r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)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3493" y="3657701"/>
            <a:ext cx="24842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Pulsed Light &amp;</a:t>
            </a:r>
          </a:p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Gated Image Sensor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3657701"/>
            <a:ext cx="24842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Continuous Light &amp;</a:t>
            </a:r>
          </a:p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HDR Image </a:t>
            </a:r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Sensor</a:t>
            </a:r>
            <a:endParaRPr lang="en-US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 flipH="1">
            <a:off x="1421650" y="2780928"/>
            <a:ext cx="1728192" cy="876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3149842" y="2780928"/>
            <a:ext cx="1595789" cy="876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0895" y="4833156"/>
            <a:ext cx="10615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Mercedes</a:t>
            </a:r>
          </a:p>
          <a:p>
            <a:pPr algn="ctr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LEXUS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2295" y="4730374"/>
            <a:ext cx="7200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BMW</a:t>
            </a:r>
          </a:p>
          <a:p>
            <a:pPr algn="ctr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AUDI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7524" y="5553236"/>
            <a:ext cx="5544616" cy="5400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Reflected Image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5553236"/>
            <a:ext cx="2340260" cy="5400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latin typeface="EnSpoiler Regular" panose="020B0604020202020204" charset="0"/>
                <a:cs typeface="EnSpoiler Regular" panose="020B0604020202020204" charset="0"/>
              </a:rPr>
              <a:t>Emitted Image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50714" y="4916016"/>
            <a:ext cx="2741280" cy="457200"/>
            <a:chOff x="3550714" y="4916016"/>
            <a:chExt cx="2741280" cy="457200"/>
          </a:xfrm>
        </p:grpSpPr>
        <p:pic>
          <p:nvPicPr>
            <p:cNvPr id="15" name="Picture 14" descr="cid:image001.png@01CBDBD9.0A42897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014" y="4916016"/>
              <a:ext cx="136398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550714" y="4980151"/>
              <a:ext cx="137730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latin typeface="EnSpoiler Regular" panose="020B0604020202020204" charset="0"/>
                  <a:cs typeface="EnSpoiler Regular" panose="020B0604020202020204" charset="0"/>
                </a:rPr>
                <a:t>BrightEye By</a:t>
              </a:r>
              <a:endParaRPr lang="he-IL" dirty="0">
                <a:latin typeface="EnSpoiler Regular" panose="020B0604020202020204" charset="0"/>
                <a:cs typeface="EnSpoiler Regular" panose="020B0604020202020204" charset="0"/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811" y="6526300"/>
            <a:ext cx="3833865" cy="334922"/>
          </a:xfrm>
        </p:spPr>
        <p:txBody>
          <a:bodyPr/>
          <a:lstStyle/>
          <a:p>
            <a:pPr marL="0" lvl="1" algn="ctr"/>
            <a:r>
              <a:rPr lang="en-US" sz="900" b="0" dirty="0" smtClean="0"/>
              <a:t> 2014 BrightWay Vision™  -</a:t>
            </a:r>
            <a:r>
              <a:rPr lang="en-US" dirty="0" smtClean="0"/>
              <a:t> </a:t>
            </a:r>
            <a:r>
              <a:rPr lang="en-US" sz="900" b="0" dirty="0" smtClean="0"/>
              <a:t>BrightWay Vision™</a:t>
            </a:r>
            <a:r>
              <a:rPr lang="en-US" dirty="0" smtClean="0"/>
              <a:t> </a:t>
            </a:r>
            <a:r>
              <a:rPr lang="en-US" sz="900" b="0" dirty="0" smtClean="0"/>
              <a:t>proprietary</a:t>
            </a:r>
            <a:r>
              <a:rPr lang="en-US" sz="900" dirty="0" smtClean="0"/>
              <a:t> </a:t>
            </a:r>
          </a:p>
          <a:p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517146"/>
            <a:ext cx="2133600" cy="476250"/>
          </a:xfrm>
        </p:spPr>
        <p:txBody>
          <a:bodyPr/>
          <a:lstStyle/>
          <a:p>
            <a:fld id="{A4C4C044-BCF1-450F-B5DC-E4A7BE6D482F}" type="slidenum">
              <a:rPr lang="he-IL" smtClean="0"/>
              <a:pPr/>
              <a:t>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72200" y="3673928"/>
            <a:ext cx="2340260" cy="5400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Microbolometer</a:t>
            </a:r>
          </a:p>
          <a:p>
            <a:pPr algn="ctr"/>
            <a:r>
              <a:rPr lang="en-US" dirty="0">
                <a:latin typeface="EnSpoiler Regular" panose="020B0604020202020204" charset="0"/>
                <a:cs typeface="EnSpoiler Regular" panose="020B0604020202020204" charset="0"/>
              </a:rPr>
              <a:t>Sensor</a:t>
            </a:r>
            <a:endParaRPr lang="he-IL" dirty="0">
              <a:latin typeface="EnSpoiler Regular" panose="020B0604020202020204" charset="0"/>
              <a:cs typeface="EnSpoiler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dirty="0" smtClean="0"/>
              <a:t> 2014 BrightWay Vision™  -</a:t>
            </a:r>
            <a:r>
              <a:rPr lang="en-US" sz="1050" dirty="0" smtClean="0"/>
              <a:t> </a:t>
            </a:r>
            <a:r>
              <a:rPr lang="en-US" b="0" dirty="0" smtClean="0"/>
              <a:t>BrightWay Vision™</a:t>
            </a:r>
            <a:r>
              <a:rPr lang="en-US" sz="1050" dirty="0" smtClean="0"/>
              <a:t> </a:t>
            </a:r>
            <a:r>
              <a:rPr lang="en-US" b="0" dirty="0" smtClean="0"/>
              <a:t>proprietary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600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Problem &amp; Need in Automotive Imaging / Sensing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3508" y="764704"/>
            <a:ext cx="4690059" cy="5688632"/>
            <a:chOff x="143508" y="764704"/>
            <a:chExt cx="4690059" cy="5688632"/>
          </a:xfrm>
        </p:grpSpPr>
        <p:sp>
          <p:nvSpPr>
            <p:cNvPr id="15" name="Rectangle 14"/>
            <p:cNvSpPr/>
            <p:nvPr/>
          </p:nvSpPr>
          <p:spPr>
            <a:xfrm>
              <a:off x="143508" y="764704"/>
              <a:ext cx="4690059" cy="5688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1"/>
            <a:stretch/>
          </p:blipFill>
          <p:spPr bwMode="auto">
            <a:xfrm>
              <a:off x="143508" y="980728"/>
              <a:ext cx="2779064" cy="547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773687" y="1700808"/>
            <a:ext cx="2071470" cy="4528575"/>
            <a:chOff x="4890053" y="980728"/>
            <a:chExt cx="2071470" cy="452857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" r="74068" b="3805"/>
            <a:stretch/>
          </p:blipFill>
          <p:spPr bwMode="auto">
            <a:xfrm>
              <a:off x="4892634" y="980728"/>
              <a:ext cx="1033153" cy="237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2" r="51375" b="55122"/>
            <a:stretch/>
          </p:blipFill>
          <p:spPr bwMode="auto">
            <a:xfrm>
              <a:off x="5925788" y="980728"/>
              <a:ext cx="1024146" cy="111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520" r="26292" b="57281"/>
            <a:stretch/>
          </p:blipFill>
          <p:spPr bwMode="auto">
            <a:xfrm>
              <a:off x="4890053" y="3356992"/>
              <a:ext cx="1035734" cy="94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0" t="4519" r="2908" b="57282"/>
            <a:stretch/>
          </p:blipFill>
          <p:spPr bwMode="auto">
            <a:xfrm>
              <a:off x="5925787" y="3356992"/>
              <a:ext cx="1024146" cy="94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0527" r="26292" b="13289"/>
            <a:stretch/>
          </p:blipFill>
          <p:spPr bwMode="auto">
            <a:xfrm>
              <a:off x="4890053" y="4249554"/>
              <a:ext cx="1035736" cy="114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1" t="37398" r="3456" b="11434"/>
            <a:stretch/>
          </p:blipFill>
          <p:spPr bwMode="auto">
            <a:xfrm>
              <a:off x="5925788" y="2091037"/>
              <a:ext cx="1024146" cy="126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2" t="45272" r="50000" b="1204"/>
            <a:stretch/>
          </p:blipFill>
          <p:spPr bwMode="auto">
            <a:xfrm>
              <a:off x="5925787" y="4185084"/>
              <a:ext cx="1035736" cy="132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4857632" y="994250"/>
            <a:ext cx="38188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 rtl="0" eaLnBrk="0" hangingPunct="0"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# of cameras : 8</a:t>
            </a:r>
          </a:p>
          <a:p>
            <a:pPr marL="285750" lvl="1" indent="-285750" algn="l" rtl="0" eaLnBrk="0" hangingPunct="0"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# of different cameras: 4 </a:t>
            </a:r>
          </a:p>
          <a:p>
            <a:pPr marL="285750" lvl="1" indent="-285750" algn="l" rtl="0" eaLnBrk="0" hangingPunct="0"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# of additional radars: 5</a:t>
            </a:r>
          </a:p>
          <a:p>
            <a:pPr marL="285750" lvl="1" indent="-285750" algn="l" rtl="0" eaLnBrk="0" hangingPunct="0"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EnSpoiler Regular" pitchFamily="34" charset="0"/>
                <a:cs typeface="EnSpoiler Regular" pitchFamily="34" charset="0"/>
              </a:rPr>
              <a:t>Limited at night and poor visibility conditions.</a:t>
            </a:r>
          </a:p>
          <a:p>
            <a:pPr marL="285750" lvl="1" indent="-285750" algn="l" rtl="0" eaLnBrk="0" hangingPunct="0"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EnSpoiler Regular" pitchFamily="34" charset="0"/>
                <a:cs typeface="EnSpoiler Regular" pitchFamily="34" charset="0"/>
              </a:rPr>
              <a:t>No good cost effective solution for imaging / sensing for autonomous vehicle in all weather scenarios. </a:t>
            </a:r>
          </a:p>
        </p:txBody>
      </p:sp>
    </p:spTree>
    <p:extLst>
      <p:ext uri="{BB962C8B-B14F-4D97-AF65-F5344CB8AC3E}">
        <p14:creationId xmlns:p14="http://schemas.microsoft.com/office/powerpoint/2010/main" val="37542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0886" y="4495798"/>
            <a:ext cx="9819405" cy="1395587"/>
          </a:xfrm>
          <a:custGeom>
            <a:avLst/>
            <a:gdLst>
              <a:gd name="connsiteX0" fmla="*/ 65314 w 9405257"/>
              <a:gd name="connsiteY0" fmla="*/ 152400 h 1436915"/>
              <a:gd name="connsiteX1" fmla="*/ 9405257 w 9405257"/>
              <a:gd name="connsiteY1" fmla="*/ 1436915 h 1436915"/>
              <a:gd name="connsiteX2" fmla="*/ 9372600 w 9405257"/>
              <a:gd name="connsiteY2" fmla="*/ 1153886 h 1436915"/>
              <a:gd name="connsiteX3" fmla="*/ 0 w 9405257"/>
              <a:gd name="connsiteY3" fmla="*/ 0 h 1436915"/>
              <a:gd name="connsiteX4" fmla="*/ 65314 w 9405257"/>
              <a:gd name="connsiteY4" fmla="*/ 152400 h 1436915"/>
              <a:gd name="connsiteX0" fmla="*/ 76200 w 10087888"/>
              <a:gd name="connsiteY0" fmla="*/ 217715 h 1476878"/>
              <a:gd name="connsiteX1" fmla="*/ 9405257 w 10087888"/>
              <a:gd name="connsiteY1" fmla="*/ 1436915 h 1476878"/>
              <a:gd name="connsiteX2" fmla="*/ 9372600 w 10087888"/>
              <a:gd name="connsiteY2" fmla="*/ 1153886 h 1476878"/>
              <a:gd name="connsiteX3" fmla="*/ 0 w 10087888"/>
              <a:gd name="connsiteY3" fmla="*/ 0 h 1476878"/>
              <a:gd name="connsiteX4" fmla="*/ 76200 w 10087888"/>
              <a:gd name="connsiteY4" fmla="*/ 217715 h 1476878"/>
              <a:gd name="connsiteX0" fmla="*/ 76200 w 10000030"/>
              <a:gd name="connsiteY0" fmla="*/ 217715 h 1398897"/>
              <a:gd name="connsiteX1" fmla="*/ 9285515 w 10000030"/>
              <a:gd name="connsiteY1" fmla="*/ 1349829 h 1398897"/>
              <a:gd name="connsiteX2" fmla="*/ 9372600 w 10000030"/>
              <a:gd name="connsiteY2" fmla="*/ 1153886 h 1398897"/>
              <a:gd name="connsiteX3" fmla="*/ 0 w 10000030"/>
              <a:gd name="connsiteY3" fmla="*/ 0 h 1398897"/>
              <a:gd name="connsiteX4" fmla="*/ 76200 w 10000030"/>
              <a:gd name="connsiteY4" fmla="*/ 217715 h 1398897"/>
              <a:gd name="connsiteX0" fmla="*/ 76200 w 9984880"/>
              <a:gd name="connsiteY0" fmla="*/ 217715 h 1374362"/>
              <a:gd name="connsiteX1" fmla="*/ 9285515 w 9984880"/>
              <a:gd name="connsiteY1" fmla="*/ 1349829 h 1374362"/>
              <a:gd name="connsiteX2" fmla="*/ 9329057 w 9984880"/>
              <a:gd name="connsiteY2" fmla="*/ 979715 h 1374362"/>
              <a:gd name="connsiteX3" fmla="*/ 0 w 9984880"/>
              <a:gd name="connsiteY3" fmla="*/ 0 h 1374362"/>
              <a:gd name="connsiteX4" fmla="*/ 76200 w 9984880"/>
              <a:gd name="connsiteY4" fmla="*/ 217715 h 1374362"/>
              <a:gd name="connsiteX0" fmla="*/ 0 w 10084056"/>
              <a:gd name="connsiteY0" fmla="*/ 239487 h 1373273"/>
              <a:gd name="connsiteX1" fmla="*/ 9372600 w 10084056"/>
              <a:gd name="connsiteY1" fmla="*/ 1349829 h 1373273"/>
              <a:gd name="connsiteX2" fmla="*/ 9416142 w 10084056"/>
              <a:gd name="connsiteY2" fmla="*/ 979715 h 1373273"/>
              <a:gd name="connsiteX3" fmla="*/ 87085 w 10084056"/>
              <a:gd name="connsiteY3" fmla="*/ 0 h 1373273"/>
              <a:gd name="connsiteX4" fmla="*/ 163285 w 10084056"/>
              <a:gd name="connsiteY4" fmla="*/ 217715 h 1373273"/>
              <a:gd name="connsiteX0" fmla="*/ 55485 w 10139541"/>
              <a:gd name="connsiteY0" fmla="*/ 239487 h 1373273"/>
              <a:gd name="connsiteX1" fmla="*/ 9428085 w 10139541"/>
              <a:gd name="connsiteY1" fmla="*/ 1349829 h 1373273"/>
              <a:gd name="connsiteX2" fmla="*/ 9471627 w 10139541"/>
              <a:gd name="connsiteY2" fmla="*/ 979715 h 1373273"/>
              <a:gd name="connsiteX3" fmla="*/ 142570 w 10139541"/>
              <a:gd name="connsiteY3" fmla="*/ 0 h 1373273"/>
              <a:gd name="connsiteX4" fmla="*/ 11942 w 10139541"/>
              <a:gd name="connsiteY4" fmla="*/ 239487 h 1373273"/>
              <a:gd name="connsiteX5" fmla="*/ 55485 w 10139541"/>
              <a:gd name="connsiteY5" fmla="*/ 239487 h 1373273"/>
              <a:gd name="connsiteX0" fmla="*/ 55485 w 10131598"/>
              <a:gd name="connsiteY0" fmla="*/ 239487 h 1373273"/>
              <a:gd name="connsiteX1" fmla="*/ 9417199 w 10131598"/>
              <a:gd name="connsiteY1" fmla="*/ 1349829 h 1373273"/>
              <a:gd name="connsiteX2" fmla="*/ 9471627 w 10131598"/>
              <a:gd name="connsiteY2" fmla="*/ 979715 h 1373273"/>
              <a:gd name="connsiteX3" fmla="*/ 142570 w 10131598"/>
              <a:gd name="connsiteY3" fmla="*/ 0 h 1373273"/>
              <a:gd name="connsiteX4" fmla="*/ 11942 w 10131598"/>
              <a:gd name="connsiteY4" fmla="*/ 239487 h 1373273"/>
              <a:gd name="connsiteX5" fmla="*/ 55485 w 10131598"/>
              <a:gd name="connsiteY5" fmla="*/ 239487 h 1373273"/>
              <a:gd name="connsiteX0" fmla="*/ 138735 w 10121316"/>
              <a:gd name="connsiteY0" fmla="*/ 272144 h 1371666"/>
              <a:gd name="connsiteX1" fmla="*/ 9413364 w 10121316"/>
              <a:gd name="connsiteY1" fmla="*/ 1349829 h 1371666"/>
              <a:gd name="connsiteX2" fmla="*/ 9467792 w 10121316"/>
              <a:gd name="connsiteY2" fmla="*/ 979715 h 1371666"/>
              <a:gd name="connsiteX3" fmla="*/ 138735 w 10121316"/>
              <a:gd name="connsiteY3" fmla="*/ 0 h 1371666"/>
              <a:gd name="connsiteX4" fmla="*/ 8107 w 10121316"/>
              <a:gd name="connsiteY4" fmla="*/ 239487 h 1371666"/>
              <a:gd name="connsiteX5" fmla="*/ 138735 w 10121316"/>
              <a:gd name="connsiteY5" fmla="*/ 272144 h 1371666"/>
              <a:gd name="connsiteX0" fmla="*/ 138735 w 10121316"/>
              <a:gd name="connsiteY0" fmla="*/ 293915 h 1393437"/>
              <a:gd name="connsiteX1" fmla="*/ 9413364 w 10121316"/>
              <a:gd name="connsiteY1" fmla="*/ 1371600 h 1393437"/>
              <a:gd name="connsiteX2" fmla="*/ 9467792 w 10121316"/>
              <a:gd name="connsiteY2" fmla="*/ 1001486 h 1393437"/>
              <a:gd name="connsiteX3" fmla="*/ 204049 w 10121316"/>
              <a:gd name="connsiteY3" fmla="*/ 0 h 1393437"/>
              <a:gd name="connsiteX4" fmla="*/ 8107 w 10121316"/>
              <a:gd name="connsiteY4" fmla="*/ 261258 h 1393437"/>
              <a:gd name="connsiteX5" fmla="*/ 138735 w 10121316"/>
              <a:gd name="connsiteY5" fmla="*/ 293915 h 1393437"/>
              <a:gd name="connsiteX0" fmla="*/ 0 w 9982581"/>
              <a:gd name="connsiteY0" fmla="*/ 293915 h 1393437"/>
              <a:gd name="connsiteX1" fmla="*/ 9274629 w 9982581"/>
              <a:gd name="connsiteY1" fmla="*/ 1371600 h 1393437"/>
              <a:gd name="connsiteX2" fmla="*/ 9329057 w 9982581"/>
              <a:gd name="connsiteY2" fmla="*/ 1001486 h 1393437"/>
              <a:gd name="connsiteX3" fmla="*/ 65314 w 9982581"/>
              <a:gd name="connsiteY3" fmla="*/ 0 h 1393437"/>
              <a:gd name="connsiteX4" fmla="*/ 0 w 9982581"/>
              <a:gd name="connsiteY4" fmla="*/ 293915 h 1393437"/>
              <a:gd name="connsiteX0" fmla="*/ 54429 w 9908402"/>
              <a:gd name="connsiteY0" fmla="*/ 261258 h 1395044"/>
              <a:gd name="connsiteX1" fmla="*/ 9209315 w 9908402"/>
              <a:gd name="connsiteY1" fmla="*/ 1371600 h 1395044"/>
              <a:gd name="connsiteX2" fmla="*/ 9263743 w 9908402"/>
              <a:gd name="connsiteY2" fmla="*/ 1001486 h 1395044"/>
              <a:gd name="connsiteX3" fmla="*/ 0 w 9908402"/>
              <a:gd name="connsiteY3" fmla="*/ 0 h 1395044"/>
              <a:gd name="connsiteX4" fmla="*/ 54429 w 9908402"/>
              <a:gd name="connsiteY4" fmla="*/ 261258 h 1395044"/>
              <a:gd name="connsiteX0" fmla="*/ 54429 w 9871936"/>
              <a:gd name="connsiteY0" fmla="*/ 261258 h 1395044"/>
              <a:gd name="connsiteX1" fmla="*/ 9209315 w 9871936"/>
              <a:gd name="connsiteY1" fmla="*/ 1371600 h 1395044"/>
              <a:gd name="connsiteX2" fmla="*/ 9154886 w 9871936"/>
              <a:gd name="connsiteY2" fmla="*/ 1001486 h 1395044"/>
              <a:gd name="connsiteX3" fmla="*/ 0 w 9871936"/>
              <a:gd name="connsiteY3" fmla="*/ 0 h 1395044"/>
              <a:gd name="connsiteX4" fmla="*/ 54429 w 9871936"/>
              <a:gd name="connsiteY4" fmla="*/ 261258 h 1395044"/>
              <a:gd name="connsiteX0" fmla="*/ 54429 w 9236043"/>
              <a:gd name="connsiteY0" fmla="*/ 261258 h 1372125"/>
              <a:gd name="connsiteX1" fmla="*/ 9209315 w 9236043"/>
              <a:gd name="connsiteY1" fmla="*/ 1371600 h 1372125"/>
              <a:gd name="connsiteX2" fmla="*/ 9154886 w 9236043"/>
              <a:gd name="connsiteY2" fmla="*/ 1001486 h 1372125"/>
              <a:gd name="connsiteX3" fmla="*/ 0 w 9236043"/>
              <a:gd name="connsiteY3" fmla="*/ 0 h 1372125"/>
              <a:gd name="connsiteX4" fmla="*/ 54429 w 9236043"/>
              <a:gd name="connsiteY4" fmla="*/ 261258 h 1372125"/>
              <a:gd name="connsiteX0" fmla="*/ 54429 w 9178637"/>
              <a:gd name="connsiteY0" fmla="*/ 261258 h 1372125"/>
              <a:gd name="connsiteX1" fmla="*/ 9133115 w 9178637"/>
              <a:gd name="connsiteY1" fmla="*/ 1371600 h 1372125"/>
              <a:gd name="connsiteX2" fmla="*/ 9154886 w 9178637"/>
              <a:gd name="connsiteY2" fmla="*/ 1001486 h 1372125"/>
              <a:gd name="connsiteX3" fmla="*/ 0 w 9178637"/>
              <a:gd name="connsiteY3" fmla="*/ 0 h 1372125"/>
              <a:gd name="connsiteX4" fmla="*/ 54429 w 9178637"/>
              <a:gd name="connsiteY4" fmla="*/ 261258 h 1372125"/>
              <a:gd name="connsiteX0" fmla="*/ 54429 w 9178928"/>
              <a:gd name="connsiteY0" fmla="*/ 261258 h 1371852"/>
              <a:gd name="connsiteX1" fmla="*/ 9133115 w 9178928"/>
              <a:gd name="connsiteY1" fmla="*/ 1371600 h 1371852"/>
              <a:gd name="connsiteX2" fmla="*/ 9154886 w 9178928"/>
              <a:gd name="connsiteY2" fmla="*/ 1001486 h 1371852"/>
              <a:gd name="connsiteX3" fmla="*/ 0 w 9178928"/>
              <a:gd name="connsiteY3" fmla="*/ 0 h 1371852"/>
              <a:gd name="connsiteX4" fmla="*/ 54429 w 9178928"/>
              <a:gd name="connsiteY4" fmla="*/ 261258 h 1371852"/>
              <a:gd name="connsiteX0" fmla="*/ 1 w 9819405"/>
              <a:gd name="connsiteY0" fmla="*/ 250372 h 1395587"/>
              <a:gd name="connsiteX1" fmla="*/ 9133115 w 9819405"/>
              <a:gd name="connsiteY1" fmla="*/ 1371600 h 1395587"/>
              <a:gd name="connsiteX2" fmla="*/ 9154886 w 9819405"/>
              <a:gd name="connsiteY2" fmla="*/ 1001486 h 1395587"/>
              <a:gd name="connsiteX3" fmla="*/ 0 w 9819405"/>
              <a:gd name="connsiteY3" fmla="*/ 0 h 1395587"/>
              <a:gd name="connsiteX4" fmla="*/ 1 w 9819405"/>
              <a:gd name="connsiteY4" fmla="*/ 250372 h 139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9405" h="1395587">
                <a:moveTo>
                  <a:pt x="1" y="250372"/>
                </a:moveTo>
                <a:lnTo>
                  <a:pt x="9133115" y="1371600"/>
                </a:lnTo>
                <a:cubicBezTo>
                  <a:pt x="10658929" y="1496786"/>
                  <a:pt x="9165772" y="1095829"/>
                  <a:pt x="9154886" y="1001486"/>
                </a:cubicBezTo>
                <a:lnTo>
                  <a:pt x="0" y="0"/>
                </a:lnTo>
                <a:cubicBezTo>
                  <a:pt x="0" y="83457"/>
                  <a:pt x="1" y="166915"/>
                  <a:pt x="1" y="250372"/>
                </a:cubicBezTo>
                <a:close/>
              </a:path>
            </a:pathLst>
          </a:cu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 6"/>
          <p:cNvSpPr/>
          <p:nvPr/>
        </p:nvSpPr>
        <p:spPr>
          <a:xfrm>
            <a:off x="3152776" y="4921053"/>
            <a:ext cx="679098" cy="308172"/>
          </a:xfrm>
          <a:custGeom>
            <a:avLst/>
            <a:gdLst>
              <a:gd name="connsiteX0" fmla="*/ 664029 w 664029"/>
              <a:gd name="connsiteY0" fmla="*/ 0 h 272143"/>
              <a:gd name="connsiteX1" fmla="*/ 0 w 664029"/>
              <a:gd name="connsiteY1" fmla="*/ 272143 h 2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029" h="272143">
                <a:moveTo>
                  <a:pt x="664029" y="0"/>
                </a:moveTo>
                <a:lnTo>
                  <a:pt x="0" y="272143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Freeform 45"/>
          <p:cNvSpPr/>
          <p:nvPr/>
        </p:nvSpPr>
        <p:spPr>
          <a:xfrm>
            <a:off x="4982913" y="5121188"/>
            <a:ext cx="705211" cy="293735"/>
          </a:xfrm>
          <a:custGeom>
            <a:avLst/>
            <a:gdLst>
              <a:gd name="connsiteX0" fmla="*/ 664029 w 664029"/>
              <a:gd name="connsiteY0" fmla="*/ 0 h 272143"/>
              <a:gd name="connsiteX1" fmla="*/ 0 w 664029"/>
              <a:gd name="connsiteY1" fmla="*/ 272143 h 272143"/>
              <a:gd name="connsiteX0" fmla="*/ 532511 w 532511"/>
              <a:gd name="connsiteY0" fmla="*/ 0 h 222637"/>
              <a:gd name="connsiteX1" fmla="*/ 0 w 532511"/>
              <a:gd name="connsiteY1" fmla="*/ 222637 h 2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511" h="222637">
                <a:moveTo>
                  <a:pt x="532511" y="0"/>
                </a:moveTo>
                <a:lnTo>
                  <a:pt x="0" y="222637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Rectangle 99" hidden="1"/>
          <p:cNvSpPr/>
          <p:nvPr/>
        </p:nvSpPr>
        <p:spPr>
          <a:xfrm>
            <a:off x="-16827" y="692696"/>
            <a:ext cx="9160827" cy="6165304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69000">
                <a:schemeClr val="bg1">
                  <a:alpha val="4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79388" y="0"/>
            <a:ext cx="6480844" cy="692150"/>
          </a:xfrm>
        </p:spPr>
        <p:txBody>
          <a:bodyPr/>
          <a:lstStyle/>
          <a:p>
            <a:pPr lvl="2"/>
            <a:r>
              <a:rPr lang="en-US" sz="2800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Technology (Laser Gated Imaging Principal</a:t>
            </a:r>
            <a:r>
              <a:rPr lang="en-US" sz="2800" b="0" dirty="0" smtClean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)</a:t>
            </a:r>
            <a:endParaRPr lang="he-IL" sz="2800" b="0" dirty="0">
              <a:solidFill>
                <a:schemeClr val="tx1"/>
              </a:solidFill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1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11469" r="55948" b="54712"/>
          <a:stretch/>
        </p:blipFill>
        <p:spPr bwMode="auto">
          <a:xfrm>
            <a:off x="129592" y="2906979"/>
            <a:ext cx="1939544" cy="10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2" y="4149080"/>
            <a:ext cx="2068550" cy="8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27"/>
          <p:cNvSpPr/>
          <p:nvPr/>
        </p:nvSpPr>
        <p:spPr>
          <a:xfrm>
            <a:off x="1943710" y="3652769"/>
            <a:ext cx="7217229" cy="2139043"/>
          </a:xfrm>
          <a:custGeom>
            <a:avLst/>
            <a:gdLst>
              <a:gd name="connsiteX0" fmla="*/ 21772 w 6281058"/>
              <a:gd name="connsiteY0" fmla="*/ 740229 h 1665515"/>
              <a:gd name="connsiteX1" fmla="*/ 6281058 w 6281058"/>
              <a:gd name="connsiteY1" fmla="*/ 0 h 1665515"/>
              <a:gd name="connsiteX2" fmla="*/ 6281058 w 6281058"/>
              <a:gd name="connsiteY2" fmla="*/ 1665515 h 1665515"/>
              <a:gd name="connsiteX3" fmla="*/ 141515 w 6281058"/>
              <a:gd name="connsiteY3" fmla="*/ 881743 h 1665515"/>
              <a:gd name="connsiteX4" fmla="*/ 0 w 6281058"/>
              <a:gd name="connsiteY4" fmla="*/ 827315 h 1665515"/>
              <a:gd name="connsiteX5" fmla="*/ 21772 w 6281058"/>
              <a:gd name="connsiteY5" fmla="*/ 740229 h 1665515"/>
              <a:gd name="connsiteX0" fmla="*/ 21772 w 7192300"/>
              <a:gd name="connsiteY0" fmla="*/ 835479 h 1760765"/>
              <a:gd name="connsiteX1" fmla="*/ 7192300 w 7192300"/>
              <a:gd name="connsiteY1" fmla="*/ 0 h 1760765"/>
              <a:gd name="connsiteX2" fmla="*/ 6281058 w 7192300"/>
              <a:gd name="connsiteY2" fmla="*/ 1760765 h 1760765"/>
              <a:gd name="connsiteX3" fmla="*/ 141515 w 7192300"/>
              <a:gd name="connsiteY3" fmla="*/ 976993 h 1760765"/>
              <a:gd name="connsiteX4" fmla="*/ 0 w 7192300"/>
              <a:gd name="connsiteY4" fmla="*/ 922565 h 1760765"/>
              <a:gd name="connsiteX5" fmla="*/ 21772 w 7192300"/>
              <a:gd name="connsiteY5" fmla="*/ 835479 h 1760765"/>
              <a:gd name="connsiteX0" fmla="*/ 21772 w 7192300"/>
              <a:gd name="connsiteY0" fmla="*/ 835479 h 1846490"/>
              <a:gd name="connsiteX1" fmla="*/ 7192300 w 7192300"/>
              <a:gd name="connsiteY1" fmla="*/ 0 h 1846490"/>
              <a:gd name="connsiteX2" fmla="*/ 7154331 w 7192300"/>
              <a:gd name="connsiteY2" fmla="*/ 1846490 h 1846490"/>
              <a:gd name="connsiteX3" fmla="*/ 141515 w 7192300"/>
              <a:gd name="connsiteY3" fmla="*/ 976993 h 1846490"/>
              <a:gd name="connsiteX4" fmla="*/ 0 w 7192300"/>
              <a:gd name="connsiteY4" fmla="*/ 922565 h 1846490"/>
              <a:gd name="connsiteX5" fmla="*/ 21772 w 7192300"/>
              <a:gd name="connsiteY5" fmla="*/ 835479 h 1846490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141515 w 7192300"/>
              <a:gd name="connsiteY3" fmla="*/ 976993 h 1856015"/>
              <a:gd name="connsiteX4" fmla="*/ 0 w 7192300"/>
              <a:gd name="connsiteY4" fmla="*/ 922565 h 1856015"/>
              <a:gd name="connsiteX5" fmla="*/ 21772 w 7192300"/>
              <a:gd name="connsiteY5" fmla="*/ 835479 h 1856015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2651756 w 7192300"/>
              <a:gd name="connsiteY3" fmla="*/ 1278461 h 1856015"/>
              <a:gd name="connsiteX4" fmla="*/ 141515 w 7192300"/>
              <a:gd name="connsiteY4" fmla="*/ 976993 h 1856015"/>
              <a:gd name="connsiteX5" fmla="*/ 0 w 7192300"/>
              <a:gd name="connsiteY5" fmla="*/ 922565 h 1856015"/>
              <a:gd name="connsiteX6" fmla="*/ 21772 w 7192300"/>
              <a:gd name="connsiteY6" fmla="*/ 835479 h 1856015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2564972 w 7192300"/>
              <a:gd name="connsiteY3" fmla="*/ 1496176 h 1856015"/>
              <a:gd name="connsiteX4" fmla="*/ 141515 w 7192300"/>
              <a:gd name="connsiteY4" fmla="*/ 976993 h 1856015"/>
              <a:gd name="connsiteX5" fmla="*/ 0 w 7192300"/>
              <a:gd name="connsiteY5" fmla="*/ 922565 h 1856015"/>
              <a:gd name="connsiteX6" fmla="*/ 21772 w 7192300"/>
              <a:gd name="connsiteY6" fmla="*/ 835479 h 1856015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2564972 w 7192300"/>
              <a:gd name="connsiteY3" fmla="*/ 1496176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1751364 w 7192300"/>
              <a:gd name="connsiteY3" fmla="*/ 1430862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1707972 w 7192300"/>
              <a:gd name="connsiteY3" fmla="*/ 1452634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139043"/>
              <a:gd name="connsiteX1" fmla="*/ 7192300 w 7192300"/>
              <a:gd name="connsiteY1" fmla="*/ 0 h 2139043"/>
              <a:gd name="connsiteX2" fmla="*/ 7173314 w 7192300"/>
              <a:gd name="connsiteY2" fmla="*/ 2139043 h 2139043"/>
              <a:gd name="connsiteX3" fmla="*/ 1707972 w 7192300"/>
              <a:gd name="connsiteY3" fmla="*/ 1452634 h 2139043"/>
              <a:gd name="connsiteX4" fmla="*/ 141515 w 7192300"/>
              <a:gd name="connsiteY4" fmla="*/ 976993 h 2139043"/>
              <a:gd name="connsiteX5" fmla="*/ 0 w 7192300"/>
              <a:gd name="connsiteY5" fmla="*/ 922565 h 2139043"/>
              <a:gd name="connsiteX6" fmla="*/ 21772 w 7192300"/>
              <a:gd name="connsiteY6" fmla="*/ 835479 h 21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300" h="2139043">
                <a:moveTo>
                  <a:pt x="21772" y="835479"/>
                </a:moveTo>
                <a:lnTo>
                  <a:pt x="7192300" y="0"/>
                </a:lnTo>
                <a:lnTo>
                  <a:pt x="7173314" y="2139043"/>
                </a:lnTo>
                <a:lnTo>
                  <a:pt x="1707972" y="1452634"/>
                </a:lnTo>
                <a:lnTo>
                  <a:pt x="141515" y="976993"/>
                </a:lnTo>
                <a:lnTo>
                  <a:pt x="0" y="922565"/>
                </a:lnTo>
                <a:lnTo>
                  <a:pt x="21772" y="835479"/>
                </a:lnTo>
                <a:close/>
              </a:path>
            </a:pathLst>
          </a:custGeom>
          <a:gradFill>
            <a:gsLst>
              <a:gs pos="45000">
                <a:srgbClr val="FF0000">
                  <a:alpha val="68000"/>
                </a:srgbClr>
              </a:gs>
              <a:gs pos="833">
                <a:srgbClr val="FF0000">
                  <a:alpha val="0"/>
                </a:srgbClr>
              </a:gs>
              <a:gs pos="100000">
                <a:srgbClr val="FF0000">
                  <a:alpha val="1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72" name="Group 71"/>
          <p:cNvGrpSpPr/>
          <p:nvPr/>
        </p:nvGrpSpPr>
        <p:grpSpPr>
          <a:xfrm>
            <a:off x="-130053" y="4566471"/>
            <a:ext cx="2073765" cy="1364365"/>
            <a:chOff x="-130053" y="4566471"/>
            <a:chExt cx="2073765" cy="1364365"/>
          </a:xfrm>
        </p:grpSpPr>
        <p:cxnSp>
          <p:nvCxnSpPr>
            <p:cNvPr id="47" name="Elbow Connector 46"/>
            <p:cNvCxnSpPr/>
            <p:nvPr/>
          </p:nvCxnSpPr>
          <p:spPr>
            <a:xfrm rot="10800000" flipV="1">
              <a:off x="395536" y="4566471"/>
              <a:ext cx="1548176" cy="547036"/>
            </a:xfrm>
            <a:prstGeom prst="bentConnector3">
              <a:avLst>
                <a:gd name="adj1" fmla="val 99834"/>
              </a:avLst>
            </a:prstGeom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9" name="Picture 7" descr="E:\at_work\elbit\Elbit_perojects\bright eye\presentation2014\MT\png\illuminato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53" y="4833156"/>
              <a:ext cx="1593807" cy="10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215516" y="5623676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Laser</a:t>
            </a:r>
          </a:p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Illuminator</a:t>
            </a:r>
          </a:p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(Near Infrared)</a:t>
            </a:r>
            <a:endParaRPr lang="he-IL" dirty="0"/>
          </a:p>
        </p:txBody>
      </p:sp>
      <p:cxnSp>
        <p:nvCxnSpPr>
          <p:cNvPr id="96" name="Elbow Connector 95"/>
          <p:cNvCxnSpPr/>
          <p:nvPr/>
        </p:nvCxnSpPr>
        <p:spPr>
          <a:xfrm rot="16200000" flipH="1">
            <a:off x="1072896" y="4010172"/>
            <a:ext cx="337400" cy="232278"/>
          </a:xfrm>
          <a:prstGeom prst="bentConnector3">
            <a:avLst>
              <a:gd name="adj1" fmla="val 97992"/>
            </a:avLst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43508" y="932527"/>
            <a:ext cx="692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 eaLnBrk="0" hangingPunct="0">
              <a:buSzPct val="130000"/>
              <a:buFont typeface="Arial" pitchFamily="34" charset="0"/>
              <a:buChar char="•"/>
              <a:defRPr/>
            </a:pPr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Laser and Camera operating in Radar -like </a:t>
            </a:r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mode</a:t>
            </a:r>
          </a:p>
          <a:p>
            <a:pPr marL="285750" indent="-285750" algn="l" rtl="0" eaLnBrk="0" hangingPunct="0">
              <a:buSzPct val="130000"/>
              <a:buFont typeface="Arial" pitchFamily="34" charset="0"/>
              <a:buChar char="•"/>
              <a:defRPr/>
            </a:pPr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Our patented gating technology slices the road image ahead and than combines it to one coherent picture providing optimal detection</a:t>
            </a:r>
          </a:p>
          <a:p>
            <a:pPr marL="285750" indent="-285750" algn="l" rtl="0" eaLnBrk="0" hangingPunct="0">
              <a:buSzPct val="130000"/>
              <a:buFont typeface="Arial" pitchFamily="34" charset="0"/>
              <a:buChar char="•"/>
              <a:defRPr/>
            </a:pPr>
            <a:endParaRPr lang="en-US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rot="609423">
            <a:off x="2025970" y="4544666"/>
            <a:ext cx="1875314" cy="378128"/>
          </a:xfrm>
          <a:custGeom>
            <a:avLst/>
            <a:gdLst>
              <a:gd name="connsiteX0" fmla="*/ 21772 w 6281058"/>
              <a:gd name="connsiteY0" fmla="*/ 740229 h 1665515"/>
              <a:gd name="connsiteX1" fmla="*/ 6281058 w 6281058"/>
              <a:gd name="connsiteY1" fmla="*/ 0 h 1665515"/>
              <a:gd name="connsiteX2" fmla="*/ 6281058 w 6281058"/>
              <a:gd name="connsiteY2" fmla="*/ 1665515 h 1665515"/>
              <a:gd name="connsiteX3" fmla="*/ 141515 w 6281058"/>
              <a:gd name="connsiteY3" fmla="*/ 881743 h 1665515"/>
              <a:gd name="connsiteX4" fmla="*/ 0 w 6281058"/>
              <a:gd name="connsiteY4" fmla="*/ 827315 h 1665515"/>
              <a:gd name="connsiteX5" fmla="*/ 21772 w 6281058"/>
              <a:gd name="connsiteY5" fmla="*/ 740229 h 1665515"/>
              <a:gd name="connsiteX0" fmla="*/ 21772 w 7192300"/>
              <a:gd name="connsiteY0" fmla="*/ 835479 h 1760765"/>
              <a:gd name="connsiteX1" fmla="*/ 7192300 w 7192300"/>
              <a:gd name="connsiteY1" fmla="*/ 0 h 1760765"/>
              <a:gd name="connsiteX2" fmla="*/ 6281058 w 7192300"/>
              <a:gd name="connsiteY2" fmla="*/ 1760765 h 1760765"/>
              <a:gd name="connsiteX3" fmla="*/ 141515 w 7192300"/>
              <a:gd name="connsiteY3" fmla="*/ 976993 h 1760765"/>
              <a:gd name="connsiteX4" fmla="*/ 0 w 7192300"/>
              <a:gd name="connsiteY4" fmla="*/ 922565 h 1760765"/>
              <a:gd name="connsiteX5" fmla="*/ 21772 w 7192300"/>
              <a:gd name="connsiteY5" fmla="*/ 835479 h 1760765"/>
              <a:gd name="connsiteX0" fmla="*/ 21772 w 7192300"/>
              <a:gd name="connsiteY0" fmla="*/ 835479 h 1846490"/>
              <a:gd name="connsiteX1" fmla="*/ 7192300 w 7192300"/>
              <a:gd name="connsiteY1" fmla="*/ 0 h 1846490"/>
              <a:gd name="connsiteX2" fmla="*/ 7154331 w 7192300"/>
              <a:gd name="connsiteY2" fmla="*/ 1846490 h 1846490"/>
              <a:gd name="connsiteX3" fmla="*/ 141515 w 7192300"/>
              <a:gd name="connsiteY3" fmla="*/ 976993 h 1846490"/>
              <a:gd name="connsiteX4" fmla="*/ 0 w 7192300"/>
              <a:gd name="connsiteY4" fmla="*/ 922565 h 1846490"/>
              <a:gd name="connsiteX5" fmla="*/ 21772 w 7192300"/>
              <a:gd name="connsiteY5" fmla="*/ 835479 h 1846490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141515 w 7192300"/>
              <a:gd name="connsiteY3" fmla="*/ 976993 h 1856015"/>
              <a:gd name="connsiteX4" fmla="*/ 0 w 7192300"/>
              <a:gd name="connsiteY4" fmla="*/ 922565 h 1856015"/>
              <a:gd name="connsiteX5" fmla="*/ 21772 w 7192300"/>
              <a:gd name="connsiteY5" fmla="*/ 835479 h 1856015"/>
              <a:gd name="connsiteX0" fmla="*/ 21772 w 7173314"/>
              <a:gd name="connsiteY0" fmla="*/ 159204 h 1179740"/>
              <a:gd name="connsiteX1" fmla="*/ 7132920 w 7173314"/>
              <a:gd name="connsiteY1" fmla="*/ 0 h 1179740"/>
              <a:gd name="connsiteX2" fmla="*/ 7173315 w 7173314"/>
              <a:gd name="connsiteY2" fmla="*/ 1179740 h 1179740"/>
              <a:gd name="connsiteX3" fmla="*/ 141515 w 7173314"/>
              <a:gd name="connsiteY3" fmla="*/ 300718 h 1179740"/>
              <a:gd name="connsiteX4" fmla="*/ 0 w 7173314"/>
              <a:gd name="connsiteY4" fmla="*/ 246290 h 1179740"/>
              <a:gd name="connsiteX5" fmla="*/ 21772 w 7173314"/>
              <a:gd name="connsiteY5" fmla="*/ 159204 h 1179740"/>
              <a:gd name="connsiteX0" fmla="*/ 21772 w 7173317"/>
              <a:gd name="connsiteY0" fmla="*/ 159204 h 493940"/>
              <a:gd name="connsiteX1" fmla="*/ 7132920 w 7173317"/>
              <a:gd name="connsiteY1" fmla="*/ 0 h 493940"/>
              <a:gd name="connsiteX2" fmla="*/ 7173317 w 7173317"/>
              <a:gd name="connsiteY2" fmla="*/ 493940 h 493940"/>
              <a:gd name="connsiteX3" fmla="*/ 141515 w 7173317"/>
              <a:gd name="connsiteY3" fmla="*/ 300718 h 493940"/>
              <a:gd name="connsiteX4" fmla="*/ 0 w 7173317"/>
              <a:gd name="connsiteY4" fmla="*/ 246290 h 493940"/>
              <a:gd name="connsiteX5" fmla="*/ 21772 w 7173317"/>
              <a:gd name="connsiteY5" fmla="*/ 159204 h 49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3317" h="493940">
                <a:moveTo>
                  <a:pt x="21772" y="159204"/>
                </a:moveTo>
                <a:lnTo>
                  <a:pt x="7132920" y="0"/>
                </a:lnTo>
                <a:lnTo>
                  <a:pt x="7173317" y="493940"/>
                </a:lnTo>
                <a:lnTo>
                  <a:pt x="141515" y="300718"/>
                </a:lnTo>
                <a:lnTo>
                  <a:pt x="0" y="246290"/>
                </a:lnTo>
                <a:lnTo>
                  <a:pt x="21772" y="159204"/>
                </a:lnTo>
                <a:close/>
              </a:path>
            </a:pathLst>
          </a:custGeom>
          <a:gradFill>
            <a:gsLst>
              <a:gs pos="71000">
                <a:srgbClr val="00B0F0">
                  <a:alpha val="73000"/>
                </a:srgbClr>
              </a:gs>
              <a:gs pos="833">
                <a:srgbClr val="00B0F0">
                  <a:alpha val="0"/>
                </a:srgbClr>
              </a:gs>
              <a:gs pos="100000">
                <a:srgbClr val="00B0F0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3989999" y="5553236"/>
            <a:ext cx="1170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Car</a:t>
            </a:r>
          </a:p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Headlights</a:t>
            </a:r>
            <a:endParaRPr lang="he-IL" dirty="0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3125725" y="4934182"/>
            <a:ext cx="1070048" cy="814390"/>
          </a:xfrm>
          <a:prstGeom prst="bentConnector3">
            <a:avLst>
              <a:gd name="adj1" fmla="val 100738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03848" y="514790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75 M </a:t>
            </a:r>
            <a:endParaRPr lang="he-IL" dirty="0"/>
          </a:p>
        </p:txBody>
      </p:sp>
      <p:sp>
        <p:nvSpPr>
          <p:cNvPr id="44" name="Rectangle 43"/>
          <p:cNvSpPr/>
          <p:nvPr/>
        </p:nvSpPr>
        <p:spPr>
          <a:xfrm>
            <a:off x="8352420" y="5805264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250 M </a:t>
            </a:r>
            <a:endParaRPr lang="he-IL" dirty="0"/>
          </a:p>
        </p:txBody>
      </p:sp>
      <p:sp>
        <p:nvSpPr>
          <p:cNvPr id="45" name="Freeform 44"/>
          <p:cNvSpPr/>
          <p:nvPr/>
        </p:nvSpPr>
        <p:spPr>
          <a:xfrm>
            <a:off x="8439297" y="5511529"/>
            <a:ext cx="705211" cy="293735"/>
          </a:xfrm>
          <a:custGeom>
            <a:avLst/>
            <a:gdLst>
              <a:gd name="connsiteX0" fmla="*/ 664029 w 664029"/>
              <a:gd name="connsiteY0" fmla="*/ 0 h 272143"/>
              <a:gd name="connsiteX1" fmla="*/ 0 w 664029"/>
              <a:gd name="connsiteY1" fmla="*/ 272143 h 272143"/>
              <a:gd name="connsiteX0" fmla="*/ 532511 w 532511"/>
              <a:gd name="connsiteY0" fmla="*/ 0 h 222637"/>
              <a:gd name="connsiteX1" fmla="*/ 0 w 532511"/>
              <a:gd name="connsiteY1" fmla="*/ 222637 h 2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511" h="222637">
                <a:moveTo>
                  <a:pt x="532511" y="0"/>
                </a:moveTo>
                <a:lnTo>
                  <a:pt x="0" y="222637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937471" y="5363924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150 M </a:t>
            </a:r>
            <a:endParaRPr lang="he-IL" dirty="0"/>
          </a:p>
        </p:txBody>
      </p:sp>
      <p:pic>
        <p:nvPicPr>
          <p:cNvPr id="1026" name="Picture 2" descr="E:\at_work\elbit\Elbit_perojects\bright eye\presentation2014\MT\png\man 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32" y="4493688"/>
            <a:ext cx="215917" cy="8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23172" y="3176972"/>
            <a:ext cx="2124236" cy="1936535"/>
            <a:chOff x="2531083" y="3569433"/>
            <a:chExt cx="2632882" cy="1225731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2531083" y="3622628"/>
              <a:ext cx="2505780" cy="873275"/>
            </a:xfrm>
            <a:prstGeom prst="straightConnector1">
              <a:avLst/>
            </a:prstGeom>
            <a:ln w="38100">
              <a:solidFill>
                <a:srgbClr val="C00000">
                  <a:alpha val="44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2575708" y="3715870"/>
              <a:ext cx="2491727" cy="884881"/>
            </a:xfrm>
            <a:prstGeom prst="straightConnector1">
              <a:avLst/>
            </a:prstGeom>
            <a:ln w="38100">
              <a:solidFill>
                <a:srgbClr val="C00000">
                  <a:alpha val="44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2575708" y="3804940"/>
              <a:ext cx="2500348" cy="897179"/>
            </a:xfrm>
            <a:prstGeom prst="straightConnector1">
              <a:avLst/>
            </a:prstGeom>
            <a:ln w="38100">
              <a:solidFill>
                <a:srgbClr val="C00000">
                  <a:alpha val="44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2627612" y="3918883"/>
              <a:ext cx="2536353" cy="876281"/>
            </a:xfrm>
            <a:prstGeom prst="straightConnector1">
              <a:avLst/>
            </a:prstGeom>
            <a:ln w="38100">
              <a:solidFill>
                <a:srgbClr val="C00000">
                  <a:alpha val="44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2620333" y="3569433"/>
              <a:ext cx="2452534" cy="850802"/>
            </a:xfrm>
            <a:prstGeom prst="straightConnector1">
              <a:avLst/>
            </a:prstGeom>
            <a:ln w="38100">
              <a:solidFill>
                <a:srgbClr val="C00000">
                  <a:alpha val="44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190625" y="3729069"/>
            <a:ext cx="2486320" cy="833800"/>
            <a:chOff x="1190625" y="3729069"/>
            <a:chExt cx="2486320" cy="8338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4837" y="3729069"/>
              <a:ext cx="972108" cy="833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1190625" y="4219575"/>
              <a:ext cx="1724025" cy="0"/>
            </a:xfrm>
            <a:custGeom>
              <a:avLst/>
              <a:gdLst>
                <a:gd name="connsiteX0" fmla="*/ 0 w 1724025"/>
                <a:gd name="connsiteY0" fmla="*/ 0 h 0"/>
                <a:gd name="connsiteX1" fmla="*/ 1724025 w 17240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4025">
                  <a:moveTo>
                    <a:pt x="0" y="0"/>
                  </a:moveTo>
                  <a:lnTo>
                    <a:pt x="172402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067944" y="2931151"/>
            <a:ext cx="45719" cy="1109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42688" y="2276872"/>
            <a:ext cx="2805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Sensor </a:t>
            </a:r>
            <a:r>
              <a:rPr lang="en-US" sz="1600" b="0" dirty="0" smtClean="0">
                <a:latin typeface="EnSpoiler Regular" pitchFamily="34" charset="0"/>
                <a:cs typeface="EnSpoiler Regular" pitchFamily="34" charset="0"/>
              </a:rPr>
              <a:t>Exposure / </a:t>
            </a:r>
            <a:r>
              <a:rPr lang="en-US" sz="1600" b="0" dirty="0">
                <a:latin typeface="EnSpoiler Regular" pitchFamily="34" charset="0"/>
                <a:cs typeface="EnSpoiler Regular" pitchFamily="34" charset="0"/>
              </a:rPr>
              <a:t>Gate Control</a:t>
            </a:r>
            <a:endParaRPr lang="he-IL" sz="1600" b="0" dirty="0">
              <a:latin typeface="EnSpoiler Regular" pitchFamily="34" charset="0"/>
              <a:cs typeface="EnSpoiler Regular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49350" y="5040586"/>
            <a:ext cx="1282390" cy="728674"/>
            <a:chOff x="949350" y="5040586"/>
            <a:chExt cx="1282390" cy="728674"/>
          </a:xfrm>
        </p:grpSpPr>
        <p:sp>
          <p:nvSpPr>
            <p:cNvPr id="76" name="Oval 75"/>
            <p:cNvSpPr/>
            <p:nvPr/>
          </p:nvSpPr>
          <p:spPr>
            <a:xfrm>
              <a:off x="1503066" y="5040586"/>
              <a:ext cx="728674" cy="728674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Arc 82"/>
            <p:cNvSpPr/>
            <p:nvPr/>
          </p:nvSpPr>
          <p:spPr>
            <a:xfrm rot="16200000">
              <a:off x="1370515" y="4908035"/>
              <a:ext cx="332048" cy="1174377"/>
            </a:xfrm>
            <a:prstGeom prst="arc">
              <a:avLst>
                <a:gd name="adj1" fmla="val 9812030"/>
                <a:gd name="adj2" fmla="val 16305090"/>
              </a:avLst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015716" y="5623676"/>
            <a:ext cx="1237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>
                <a:latin typeface="EnSpoiler Regular" pitchFamily="34" charset="0"/>
                <a:cs typeface="EnSpoiler Regular" pitchFamily="34" charset="0"/>
              </a:rPr>
              <a:t>Laser </a:t>
            </a:r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pulse</a:t>
            </a:r>
          </a:p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Control</a:t>
            </a:r>
            <a:endParaRPr lang="he-IL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42" name="Arc 41"/>
          <p:cNvSpPr/>
          <p:nvPr/>
        </p:nvSpPr>
        <p:spPr>
          <a:xfrm flipH="1">
            <a:off x="4106684" y="2492896"/>
            <a:ext cx="249292" cy="558879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3253554" y="2883087"/>
            <a:ext cx="1202682" cy="1455628"/>
            <a:chOff x="3253554" y="2883087"/>
            <a:chExt cx="1202682" cy="145562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5937" y="2883087"/>
              <a:ext cx="350299" cy="123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reeform 56"/>
            <p:cNvSpPr/>
            <p:nvPr/>
          </p:nvSpPr>
          <p:spPr>
            <a:xfrm>
              <a:off x="3253554" y="4100435"/>
              <a:ext cx="852384" cy="238280"/>
            </a:xfrm>
            <a:custGeom>
              <a:avLst/>
              <a:gdLst>
                <a:gd name="connsiteX0" fmla="*/ 923925 w 923925"/>
                <a:gd name="connsiteY0" fmla="*/ 0 h 238280"/>
                <a:gd name="connsiteX1" fmla="*/ 581025 w 923925"/>
                <a:gd name="connsiteY1" fmla="*/ 238125 h 238280"/>
                <a:gd name="connsiteX2" fmla="*/ 0 w 923925"/>
                <a:gd name="connsiteY2" fmla="*/ 38100 h 23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238280">
                  <a:moveTo>
                    <a:pt x="923925" y="0"/>
                  </a:moveTo>
                  <a:cubicBezTo>
                    <a:pt x="829468" y="115887"/>
                    <a:pt x="735012" y="231775"/>
                    <a:pt x="581025" y="238125"/>
                  </a:cubicBezTo>
                  <a:cubicBezTo>
                    <a:pt x="427037" y="244475"/>
                    <a:pt x="69850" y="53975"/>
                    <a:pt x="0" y="38100"/>
                  </a:cubicBezTo>
                </a:path>
              </a:pathLst>
            </a:custGeom>
            <a:ln>
              <a:solidFill>
                <a:schemeClr val="tx2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>
            <a:off x="2193806" y="3408328"/>
            <a:ext cx="1796193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6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53" grpId="0"/>
      <p:bldP spid="30" grpId="0" animBg="1"/>
      <p:bldP spid="30" grpId="1" animBg="1"/>
      <p:bldP spid="33" grpId="0"/>
      <p:bldP spid="86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0" dirty="0">
                <a:solidFill>
                  <a:schemeClr val="tx1"/>
                </a:solidFill>
                <a:latin typeface="EnSpoiler Regular" pitchFamily="34" charset="0"/>
                <a:cs typeface="EnSpoiler Regular" pitchFamily="34" charset="0"/>
              </a:rPr>
              <a:t>Multiple sensor exposure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/>
            <a:r>
              <a:rPr lang="en-US" sz="900" b="0" smtClean="0"/>
              <a:t> 2014 BrightWay Vision™  - BrightWay Vision™ proprietary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044-BCF1-450F-B5DC-E4A7BE6D482F}" type="slidenum">
              <a:rPr lang="he-IL" smtClean="0"/>
              <a:pPr/>
              <a:t>5</a:t>
            </a:fld>
            <a:endParaRPr lang="en-US" dirty="0"/>
          </a:p>
        </p:txBody>
      </p:sp>
      <p:pic>
        <p:nvPicPr>
          <p:cNvPr id="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2" y="3930890"/>
            <a:ext cx="2838440" cy="11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602171" y="2384885"/>
            <a:ext cx="162018" cy="9936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340044" y="3465004"/>
            <a:ext cx="2087940" cy="833800"/>
            <a:chOff x="1589005" y="3729069"/>
            <a:chExt cx="2087940" cy="833800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4837" y="3729069"/>
              <a:ext cx="972108" cy="833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Freeform 24"/>
            <p:cNvSpPr/>
            <p:nvPr/>
          </p:nvSpPr>
          <p:spPr>
            <a:xfrm flipV="1">
              <a:off x="1589005" y="4219574"/>
              <a:ext cx="1325645" cy="45719"/>
            </a:xfrm>
            <a:custGeom>
              <a:avLst/>
              <a:gdLst>
                <a:gd name="connsiteX0" fmla="*/ 0 w 1724025"/>
                <a:gd name="connsiteY0" fmla="*/ 0 h 0"/>
                <a:gd name="connsiteX1" fmla="*/ 1724025 w 17240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4025">
                  <a:moveTo>
                    <a:pt x="0" y="0"/>
                  </a:moveTo>
                  <a:lnTo>
                    <a:pt x="172402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Data\GALI\project\brightway\presentation2014\MT\prog\sens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3878960" y="2314060"/>
            <a:ext cx="1461242" cy="10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865" y="2431922"/>
            <a:ext cx="1458256" cy="7678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17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43912" y="1173522"/>
            <a:ext cx="244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Multiple sensor exposure per a single readout frame </a:t>
            </a:r>
            <a:endParaRPr lang="en-US" b="0" dirty="0">
              <a:latin typeface="EnSpoiler Regular" pitchFamily="34" charset="0"/>
              <a:cs typeface="EnSpoiler Regular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912" y="3339726"/>
            <a:ext cx="244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0" dirty="0" smtClean="0">
                <a:latin typeface="EnSpoiler Regular" pitchFamily="34" charset="0"/>
                <a:cs typeface="EnSpoiler Regular" pitchFamily="34" charset="0"/>
              </a:rPr>
              <a:t>Each exposure may have different timing </a:t>
            </a:r>
            <a:endParaRPr lang="en-US" b="0" dirty="0">
              <a:latin typeface="EnSpoiler Regular" pitchFamily="34" charset="0"/>
              <a:cs typeface="EnSpoiler Regular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921651" y="2708920"/>
            <a:ext cx="11102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3775834" y="3042497"/>
            <a:ext cx="202911" cy="504744"/>
          </a:xfrm>
          <a:custGeom>
            <a:avLst/>
            <a:gdLst>
              <a:gd name="connsiteX0" fmla="*/ 29491 w 202911"/>
              <a:gd name="connsiteY0" fmla="*/ 504744 h 504744"/>
              <a:gd name="connsiteX1" fmla="*/ 13725 w 202911"/>
              <a:gd name="connsiteY1" fmla="*/ 157903 h 504744"/>
              <a:gd name="connsiteX2" fmla="*/ 202911 w 202911"/>
              <a:gd name="connsiteY2" fmla="*/ 248 h 50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911" h="504744">
                <a:moveTo>
                  <a:pt x="29491" y="504744"/>
                </a:moveTo>
                <a:cubicBezTo>
                  <a:pt x="7156" y="373365"/>
                  <a:pt x="-15178" y="241986"/>
                  <a:pt x="13725" y="157903"/>
                </a:cubicBezTo>
                <a:cubicBezTo>
                  <a:pt x="42628" y="73820"/>
                  <a:pt x="147732" y="-5007"/>
                  <a:pt x="202911" y="248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5236076" flipH="1">
            <a:off x="5587708" y="2375976"/>
            <a:ext cx="953263" cy="3245835"/>
          </a:xfrm>
          <a:custGeom>
            <a:avLst/>
            <a:gdLst>
              <a:gd name="connsiteX0" fmla="*/ 29491 w 202911"/>
              <a:gd name="connsiteY0" fmla="*/ 504744 h 504744"/>
              <a:gd name="connsiteX1" fmla="*/ 13725 w 202911"/>
              <a:gd name="connsiteY1" fmla="*/ 157903 h 504744"/>
              <a:gd name="connsiteX2" fmla="*/ 202911 w 202911"/>
              <a:gd name="connsiteY2" fmla="*/ 248 h 504744"/>
              <a:gd name="connsiteX0" fmla="*/ 118540 w 190110"/>
              <a:gd name="connsiteY0" fmla="*/ 553527 h 553527"/>
              <a:gd name="connsiteX1" fmla="*/ 924 w 190110"/>
              <a:gd name="connsiteY1" fmla="*/ 157929 h 553527"/>
              <a:gd name="connsiteX2" fmla="*/ 190110 w 190110"/>
              <a:gd name="connsiteY2" fmla="*/ 274 h 553527"/>
              <a:gd name="connsiteX0" fmla="*/ 119551 w 191121"/>
              <a:gd name="connsiteY0" fmla="*/ 553527 h 553527"/>
              <a:gd name="connsiteX1" fmla="*/ 1935 w 191121"/>
              <a:gd name="connsiteY1" fmla="*/ 157929 h 553527"/>
              <a:gd name="connsiteX2" fmla="*/ 191121 w 191121"/>
              <a:gd name="connsiteY2" fmla="*/ 274 h 553527"/>
              <a:gd name="connsiteX0" fmla="*/ 96464 w 194166"/>
              <a:gd name="connsiteY0" fmla="*/ 504502 h 504502"/>
              <a:gd name="connsiteX1" fmla="*/ 4980 w 194166"/>
              <a:gd name="connsiteY1" fmla="*/ 157904 h 504502"/>
              <a:gd name="connsiteX2" fmla="*/ 194166 w 194166"/>
              <a:gd name="connsiteY2" fmla="*/ 249 h 504502"/>
              <a:gd name="connsiteX0" fmla="*/ 123009 w 220711"/>
              <a:gd name="connsiteY0" fmla="*/ 507160 h 507160"/>
              <a:gd name="connsiteX1" fmla="*/ 3041 w 220711"/>
              <a:gd name="connsiteY1" fmla="*/ 74188 h 507160"/>
              <a:gd name="connsiteX2" fmla="*/ 220711 w 220711"/>
              <a:gd name="connsiteY2" fmla="*/ 2907 h 507160"/>
              <a:gd name="connsiteX0" fmla="*/ 122333 w 205483"/>
              <a:gd name="connsiteY0" fmla="*/ 527304 h 527304"/>
              <a:gd name="connsiteX1" fmla="*/ 2365 w 205483"/>
              <a:gd name="connsiteY1" fmla="*/ 94332 h 527304"/>
              <a:gd name="connsiteX2" fmla="*/ 205483 w 205483"/>
              <a:gd name="connsiteY2" fmla="*/ 1102 h 527304"/>
              <a:gd name="connsiteX0" fmla="*/ 115720 w 198870"/>
              <a:gd name="connsiteY0" fmla="*/ 526488 h 526488"/>
              <a:gd name="connsiteX1" fmla="*/ 2643 w 198870"/>
              <a:gd name="connsiteY1" fmla="*/ 150705 h 526488"/>
              <a:gd name="connsiteX2" fmla="*/ 198870 w 198870"/>
              <a:gd name="connsiteY2" fmla="*/ 286 h 52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0" h="526488">
                <a:moveTo>
                  <a:pt x="115720" y="526488"/>
                </a:moveTo>
                <a:cubicBezTo>
                  <a:pt x="29867" y="379927"/>
                  <a:pt x="-11215" y="238405"/>
                  <a:pt x="2643" y="150705"/>
                </a:cubicBezTo>
                <a:cubicBezTo>
                  <a:pt x="16501" y="63005"/>
                  <a:pt x="143691" y="-4969"/>
                  <a:pt x="198870" y="28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88692" y="5909210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EnSpoiler Regular" pitchFamily="34" charset="0"/>
                <a:cs typeface="EnSpoiler Regular" pitchFamily="34" charset="0"/>
                <a:hlinkClick r:id="rId6" action="ppaction://hlinkfile"/>
              </a:rPr>
              <a:t>Clip</a:t>
            </a:r>
            <a:endParaRPr lang="he-IL" sz="2000" dirty="0">
              <a:latin typeface="EnSpoiler Regular" pitchFamily="34" charset="0"/>
              <a:cs typeface="EnSpoiler Regular" pitchFamily="34" charset="0"/>
            </a:endParaRPr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7" y="2033127"/>
            <a:ext cx="2633631" cy="13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7" y="2027317"/>
            <a:ext cx="2633631" cy="140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4" y="2040824"/>
            <a:ext cx="2621902" cy="13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/>
          <p:cNvSpPr/>
          <p:nvPr/>
        </p:nvSpPr>
        <p:spPr>
          <a:xfrm>
            <a:off x="7614338" y="2384884"/>
            <a:ext cx="162018" cy="9936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0028" y="2428553"/>
            <a:ext cx="1458256" cy="774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17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Oval 47"/>
          <p:cNvSpPr/>
          <p:nvPr/>
        </p:nvSpPr>
        <p:spPr>
          <a:xfrm>
            <a:off x="7596430" y="2384884"/>
            <a:ext cx="162018" cy="9936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212" y="2432633"/>
            <a:ext cx="1458256" cy="766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174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27"/>
          <p:cNvSpPr/>
          <p:nvPr/>
        </p:nvSpPr>
        <p:spPr>
          <a:xfrm>
            <a:off x="3167844" y="4087366"/>
            <a:ext cx="5978979" cy="1272268"/>
          </a:xfrm>
          <a:custGeom>
            <a:avLst/>
            <a:gdLst>
              <a:gd name="connsiteX0" fmla="*/ 21772 w 6281058"/>
              <a:gd name="connsiteY0" fmla="*/ 740229 h 1665515"/>
              <a:gd name="connsiteX1" fmla="*/ 6281058 w 6281058"/>
              <a:gd name="connsiteY1" fmla="*/ 0 h 1665515"/>
              <a:gd name="connsiteX2" fmla="*/ 6281058 w 6281058"/>
              <a:gd name="connsiteY2" fmla="*/ 1665515 h 1665515"/>
              <a:gd name="connsiteX3" fmla="*/ 141515 w 6281058"/>
              <a:gd name="connsiteY3" fmla="*/ 881743 h 1665515"/>
              <a:gd name="connsiteX4" fmla="*/ 0 w 6281058"/>
              <a:gd name="connsiteY4" fmla="*/ 827315 h 1665515"/>
              <a:gd name="connsiteX5" fmla="*/ 21772 w 6281058"/>
              <a:gd name="connsiteY5" fmla="*/ 740229 h 1665515"/>
              <a:gd name="connsiteX0" fmla="*/ 21772 w 7192300"/>
              <a:gd name="connsiteY0" fmla="*/ 835479 h 1760765"/>
              <a:gd name="connsiteX1" fmla="*/ 7192300 w 7192300"/>
              <a:gd name="connsiteY1" fmla="*/ 0 h 1760765"/>
              <a:gd name="connsiteX2" fmla="*/ 6281058 w 7192300"/>
              <a:gd name="connsiteY2" fmla="*/ 1760765 h 1760765"/>
              <a:gd name="connsiteX3" fmla="*/ 141515 w 7192300"/>
              <a:gd name="connsiteY3" fmla="*/ 976993 h 1760765"/>
              <a:gd name="connsiteX4" fmla="*/ 0 w 7192300"/>
              <a:gd name="connsiteY4" fmla="*/ 922565 h 1760765"/>
              <a:gd name="connsiteX5" fmla="*/ 21772 w 7192300"/>
              <a:gd name="connsiteY5" fmla="*/ 835479 h 1760765"/>
              <a:gd name="connsiteX0" fmla="*/ 21772 w 7192300"/>
              <a:gd name="connsiteY0" fmla="*/ 835479 h 1846490"/>
              <a:gd name="connsiteX1" fmla="*/ 7192300 w 7192300"/>
              <a:gd name="connsiteY1" fmla="*/ 0 h 1846490"/>
              <a:gd name="connsiteX2" fmla="*/ 7154331 w 7192300"/>
              <a:gd name="connsiteY2" fmla="*/ 1846490 h 1846490"/>
              <a:gd name="connsiteX3" fmla="*/ 141515 w 7192300"/>
              <a:gd name="connsiteY3" fmla="*/ 976993 h 1846490"/>
              <a:gd name="connsiteX4" fmla="*/ 0 w 7192300"/>
              <a:gd name="connsiteY4" fmla="*/ 922565 h 1846490"/>
              <a:gd name="connsiteX5" fmla="*/ 21772 w 7192300"/>
              <a:gd name="connsiteY5" fmla="*/ 835479 h 1846490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141515 w 7192300"/>
              <a:gd name="connsiteY3" fmla="*/ 976993 h 1856015"/>
              <a:gd name="connsiteX4" fmla="*/ 0 w 7192300"/>
              <a:gd name="connsiteY4" fmla="*/ 922565 h 1856015"/>
              <a:gd name="connsiteX5" fmla="*/ 21772 w 7192300"/>
              <a:gd name="connsiteY5" fmla="*/ 835479 h 1856015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2651756 w 7192300"/>
              <a:gd name="connsiteY3" fmla="*/ 1278461 h 1856015"/>
              <a:gd name="connsiteX4" fmla="*/ 141515 w 7192300"/>
              <a:gd name="connsiteY4" fmla="*/ 976993 h 1856015"/>
              <a:gd name="connsiteX5" fmla="*/ 0 w 7192300"/>
              <a:gd name="connsiteY5" fmla="*/ 922565 h 1856015"/>
              <a:gd name="connsiteX6" fmla="*/ 21772 w 7192300"/>
              <a:gd name="connsiteY6" fmla="*/ 835479 h 1856015"/>
              <a:gd name="connsiteX0" fmla="*/ 21772 w 7192300"/>
              <a:gd name="connsiteY0" fmla="*/ 835479 h 1856015"/>
              <a:gd name="connsiteX1" fmla="*/ 7192300 w 7192300"/>
              <a:gd name="connsiteY1" fmla="*/ 0 h 1856015"/>
              <a:gd name="connsiteX2" fmla="*/ 7173315 w 7192300"/>
              <a:gd name="connsiteY2" fmla="*/ 1856015 h 1856015"/>
              <a:gd name="connsiteX3" fmla="*/ 2564972 w 7192300"/>
              <a:gd name="connsiteY3" fmla="*/ 1496176 h 1856015"/>
              <a:gd name="connsiteX4" fmla="*/ 141515 w 7192300"/>
              <a:gd name="connsiteY4" fmla="*/ 976993 h 1856015"/>
              <a:gd name="connsiteX5" fmla="*/ 0 w 7192300"/>
              <a:gd name="connsiteY5" fmla="*/ 922565 h 1856015"/>
              <a:gd name="connsiteX6" fmla="*/ 21772 w 7192300"/>
              <a:gd name="connsiteY6" fmla="*/ 835479 h 1856015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2564972 w 7192300"/>
              <a:gd name="connsiteY3" fmla="*/ 1496176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1751364 w 7192300"/>
              <a:gd name="connsiteY3" fmla="*/ 1430862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041072"/>
              <a:gd name="connsiteX1" fmla="*/ 7192300 w 7192300"/>
              <a:gd name="connsiteY1" fmla="*/ 0 h 2041072"/>
              <a:gd name="connsiteX2" fmla="*/ 7162466 w 7192300"/>
              <a:gd name="connsiteY2" fmla="*/ 2041072 h 2041072"/>
              <a:gd name="connsiteX3" fmla="*/ 1707972 w 7192300"/>
              <a:gd name="connsiteY3" fmla="*/ 1452634 h 2041072"/>
              <a:gd name="connsiteX4" fmla="*/ 141515 w 7192300"/>
              <a:gd name="connsiteY4" fmla="*/ 976993 h 2041072"/>
              <a:gd name="connsiteX5" fmla="*/ 0 w 7192300"/>
              <a:gd name="connsiteY5" fmla="*/ 922565 h 2041072"/>
              <a:gd name="connsiteX6" fmla="*/ 21772 w 7192300"/>
              <a:gd name="connsiteY6" fmla="*/ 835479 h 2041072"/>
              <a:gd name="connsiteX0" fmla="*/ 21772 w 7192300"/>
              <a:gd name="connsiteY0" fmla="*/ 835479 h 2139043"/>
              <a:gd name="connsiteX1" fmla="*/ 7192300 w 7192300"/>
              <a:gd name="connsiteY1" fmla="*/ 0 h 2139043"/>
              <a:gd name="connsiteX2" fmla="*/ 7173314 w 7192300"/>
              <a:gd name="connsiteY2" fmla="*/ 2139043 h 2139043"/>
              <a:gd name="connsiteX3" fmla="*/ 1707972 w 7192300"/>
              <a:gd name="connsiteY3" fmla="*/ 1452634 h 2139043"/>
              <a:gd name="connsiteX4" fmla="*/ 141515 w 7192300"/>
              <a:gd name="connsiteY4" fmla="*/ 976993 h 2139043"/>
              <a:gd name="connsiteX5" fmla="*/ 0 w 7192300"/>
              <a:gd name="connsiteY5" fmla="*/ 922565 h 2139043"/>
              <a:gd name="connsiteX6" fmla="*/ 21772 w 7192300"/>
              <a:gd name="connsiteY6" fmla="*/ 835479 h 2139043"/>
              <a:gd name="connsiteX0" fmla="*/ 21772 w 7173314"/>
              <a:gd name="connsiteY0" fmla="*/ 321129 h 1624693"/>
              <a:gd name="connsiteX1" fmla="*/ 5977311 w 7173314"/>
              <a:gd name="connsiteY1" fmla="*/ 0 h 1624693"/>
              <a:gd name="connsiteX2" fmla="*/ 7173314 w 7173314"/>
              <a:gd name="connsiteY2" fmla="*/ 1624693 h 1624693"/>
              <a:gd name="connsiteX3" fmla="*/ 1707972 w 7173314"/>
              <a:gd name="connsiteY3" fmla="*/ 938284 h 1624693"/>
              <a:gd name="connsiteX4" fmla="*/ 141515 w 7173314"/>
              <a:gd name="connsiteY4" fmla="*/ 462643 h 1624693"/>
              <a:gd name="connsiteX5" fmla="*/ 0 w 7173314"/>
              <a:gd name="connsiteY5" fmla="*/ 408215 h 1624693"/>
              <a:gd name="connsiteX6" fmla="*/ 21772 w 7173314"/>
              <a:gd name="connsiteY6" fmla="*/ 321129 h 1624693"/>
              <a:gd name="connsiteX0" fmla="*/ 21772 w 5977311"/>
              <a:gd name="connsiteY0" fmla="*/ 321129 h 1272268"/>
              <a:gd name="connsiteX1" fmla="*/ 5977311 w 5977311"/>
              <a:gd name="connsiteY1" fmla="*/ 0 h 1272268"/>
              <a:gd name="connsiteX2" fmla="*/ 5958325 w 5977311"/>
              <a:gd name="connsiteY2" fmla="*/ 1272268 h 1272268"/>
              <a:gd name="connsiteX3" fmla="*/ 1707972 w 5977311"/>
              <a:gd name="connsiteY3" fmla="*/ 938284 h 1272268"/>
              <a:gd name="connsiteX4" fmla="*/ 141515 w 5977311"/>
              <a:gd name="connsiteY4" fmla="*/ 462643 h 1272268"/>
              <a:gd name="connsiteX5" fmla="*/ 0 w 5977311"/>
              <a:gd name="connsiteY5" fmla="*/ 408215 h 1272268"/>
              <a:gd name="connsiteX6" fmla="*/ 21772 w 5977311"/>
              <a:gd name="connsiteY6" fmla="*/ 321129 h 1272268"/>
              <a:gd name="connsiteX0" fmla="*/ 21772 w 5958327"/>
              <a:gd name="connsiteY0" fmla="*/ 321129 h 1272268"/>
              <a:gd name="connsiteX1" fmla="*/ 5958327 w 5958327"/>
              <a:gd name="connsiteY1" fmla="*/ 0 h 1272268"/>
              <a:gd name="connsiteX2" fmla="*/ 5958325 w 5958327"/>
              <a:gd name="connsiteY2" fmla="*/ 1272268 h 1272268"/>
              <a:gd name="connsiteX3" fmla="*/ 1707972 w 5958327"/>
              <a:gd name="connsiteY3" fmla="*/ 938284 h 1272268"/>
              <a:gd name="connsiteX4" fmla="*/ 141515 w 5958327"/>
              <a:gd name="connsiteY4" fmla="*/ 462643 h 1272268"/>
              <a:gd name="connsiteX5" fmla="*/ 0 w 5958327"/>
              <a:gd name="connsiteY5" fmla="*/ 408215 h 1272268"/>
              <a:gd name="connsiteX6" fmla="*/ 21772 w 5958327"/>
              <a:gd name="connsiteY6" fmla="*/ 321129 h 12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8327" h="1272268">
                <a:moveTo>
                  <a:pt x="21772" y="321129"/>
                </a:moveTo>
                <a:lnTo>
                  <a:pt x="5958327" y="0"/>
                </a:lnTo>
                <a:cubicBezTo>
                  <a:pt x="5958326" y="424089"/>
                  <a:pt x="5958326" y="848179"/>
                  <a:pt x="5958325" y="1272268"/>
                </a:cubicBezTo>
                <a:lnTo>
                  <a:pt x="1707972" y="938284"/>
                </a:lnTo>
                <a:lnTo>
                  <a:pt x="141515" y="462643"/>
                </a:lnTo>
                <a:lnTo>
                  <a:pt x="0" y="408215"/>
                </a:lnTo>
                <a:lnTo>
                  <a:pt x="21772" y="321129"/>
                </a:lnTo>
                <a:close/>
              </a:path>
            </a:pathLst>
          </a:custGeom>
          <a:gradFill>
            <a:gsLst>
              <a:gs pos="45000">
                <a:srgbClr val="FF0000">
                  <a:alpha val="68000"/>
                </a:srgbClr>
              </a:gs>
              <a:gs pos="833">
                <a:srgbClr val="FF0000">
                  <a:alpha val="0"/>
                </a:srgbClr>
              </a:gs>
              <a:gs pos="100000">
                <a:srgbClr val="FF0000">
                  <a:alpha val="1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13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8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8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"/>
                            </p:stCondLst>
                            <p:childTnLst>
                              <p:par>
                                <p:cTn id="69" presetID="22" presetClass="exit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8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6" grpId="0" animBg="1"/>
      <p:bldP spid="46" grpId="1" animBg="1"/>
      <p:bldP spid="46" grpId="2" animBg="1"/>
      <p:bldP spid="46" grpId="3" animBg="1"/>
      <p:bldP spid="48" grpId="0" animBg="1"/>
      <p:bldP spid="48" grpId="1" animBg="1"/>
      <p:bldP spid="48" grpId="2" animBg="1"/>
      <p:bldP spid="48" grpId="3" animBg="1"/>
      <p:bldP spid="48" grpId="4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function TOF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1720" y="2960948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03748" y="1160748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1720" y="5553236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03748" y="3753036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7903" y="3320988"/>
            <a:ext cx="7191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Time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546453" y="1134171"/>
            <a:ext cx="5052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On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517616" y="2771636"/>
            <a:ext cx="5180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Off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865290" y="3690320"/>
            <a:ext cx="1338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Sensitivity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6387024" y="5722433"/>
            <a:ext cx="889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Range</a:t>
            </a:r>
            <a:endParaRPr lang="he-IL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334285" y="2060848"/>
            <a:ext cx="0" cy="900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54365" y="2060848"/>
            <a:ext cx="0" cy="90010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77011" y="1417422"/>
            <a:ext cx="4633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72006" y="1736812"/>
            <a:ext cx="463341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84368" y="1552146"/>
            <a:ext cx="10310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Camera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99784" y="1232756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Laser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2170618" y="2972288"/>
            <a:ext cx="3273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>
                <a:latin typeface="Dotum" pitchFamily="34" charset="-127"/>
                <a:ea typeface="Dotum" pitchFamily="34" charset="-127"/>
              </a:rPr>
              <a:t>Tl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4285" y="5538505"/>
                <a:ext cx="670376" cy="5078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400" i="1" smtClean="0">
                              <a:latin typeface="Cambria Math"/>
                              <a:ea typeface="Dotum" pitchFamily="34" charset="-127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dirty="0">
                              <a:latin typeface="Dotum" pitchFamily="34" charset="-127"/>
                              <a:ea typeface="Dotum" pitchFamily="34" charset="-127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latin typeface="Dotum" pitchFamily="34" charset="-127"/>
                              <a:ea typeface="Dotum" pitchFamily="34" charset="-127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latin typeface="Dotum" pitchFamily="34" charset="-127"/>
                              <a:ea typeface="Dotum" pitchFamily="34" charset="-127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he-IL" sz="1400" dirty="0">
                              <a:latin typeface="Dotum" pitchFamily="34" charset="-127"/>
                              <a:ea typeface="Dotum" pitchFamily="34" charset="-127"/>
                            </a:rPr>
                            <m:t> </m:t>
                          </m:r>
                        </m:num>
                        <m:den>
                          <m:r>
                            <a:rPr lang="he-IL" sz="1400" b="1" i="1" smtClean="0">
                              <a:latin typeface="Cambria Math"/>
                              <a:ea typeface="Dotum" pitchFamily="34" charset="-127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1400" dirty="0">
                  <a:latin typeface="Dotum" pitchFamily="34" charset="-127"/>
                  <a:ea typeface="Dotum" pitchFamily="34" charset="-127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85" y="5538505"/>
                <a:ext cx="670376" cy="507831"/>
              </a:xfrm>
              <a:prstGeom prst="rect">
                <a:avLst/>
              </a:prstGeom>
              <a:blipFill rotWithShape="1"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804136" y="2973133"/>
            <a:ext cx="41389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TC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049844" y="4653136"/>
            <a:ext cx="0" cy="900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8792" y="2960948"/>
            <a:ext cx="39305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To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76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59569" y="3342039"/>
                <a:ext cx="2194832" cy="6138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𝑳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69" y="3342039"/>
                <a:ext cx="2194832" cy="6138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865290" y="3690320"/>
            <a:ext cx="6411721" cy="2423545"/>
            <a:chOff x="865290" y="3690320"/>
            <a:chExt cx="6411721" cy="242354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051720" y="5553236"/>
              <a:ext cx="48605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303748" y="3753036"/>
              <a:ext cx="0" cy="19802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65290" y="3690320"/>
              <a:ext cx="133882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Sensitivity</a:t>
              </a:r>
              <a:endParaRPr lang="he-I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7024" y="5722433"/>
              <a:ext cx="8899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Range</a:t>
              </a:r>
              <a:endParaRPr lang="he-IL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79812" y="4638405"/>
              <a:ext cx="1144818" cy="914831"/>
              <a:chOff x="3247162" y="4638405"/>
              <a:chExt cx="1144818" cy="914831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3247162" y="4638405"/>
                <a:ext cx="568754" cy="9001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5916" y="4638405"/>
                <a:ext cx="576064" cy="91483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>
              <a:off x="2879812" y="4743146"/>
              <a:ext cx="0" cy="9901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48566" y="4689140"/>
              <a:ext cx="0" cy="10441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2133133" y="5723813"/>
                  <a:ext cx="8274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𝑳𝒎𝒊𝒏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133" y="5723813"/>
                  <a:ext cx="82747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247162" y="5744533"/>
                  <a:ext cx="5116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𝑳𝒐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7162" y="5744533"/>
                  <a:ext cx="51167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319972" y="2048596"/>
            <a:ext cx="430526" cy="922948"/>
            <a:chOff x="2334286" y="2060848"/>
            <a:chExt cx="430526" cy="922948"/>
          </a:xfrm>
        </p:grpSpPr>
        <p:cxnSp>
          <p:nvCxnSpPr>
            <p:cNvPr id="39" name="Straight Connector 38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34287" y="2084020"/>
              <a:ext cx="425163" cy="1489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64812" y="2084764"/>
              <a:ext cx="0" cy="89903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function TOF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1720" y="2960948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03748" y="1160748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7903" y="3320988"/>
            <a:ext cx="7191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Time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546453" y="1134171"/>
            <a:ext cx="5052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On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517616" y="2771636"/>
            <a:ext cx="5180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Off</a:t>
            </a:r>
            <a:endParaRPr lang="he-IL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77011" y="1417422"/>
            <a:ext cx="4633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72006" y="1736812"/>
            <a:ext cx="463341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84368" y="1552146"/>
            <a:ext cx="10310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Camera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99784" y="1232756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Laser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2383201" y="2960948"/>
            <a:ext cx="3273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>
                <a:latin typeface="Dotum" pitchFamily="34" charset="-127"/>
                <a:ea typeface="Dotum" pitchFamily="34" charset="-127"/>
              </a:rPr>
              <a:t>Tl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5042" y="2948696"/>
            <a:ext cx="41389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TC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7162" y="2948696"/>
            <a:ext cx="39305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To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4286" y="2060848"/>
            <a:ext cx="430526" cy="922948"/>
            <a:chOff x="2334286" y="2060848"/>
            <a:chExt cx="430526" cy="922948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34287" y="2084020"/>
              <a:ext cx="425163" cy="14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64812" y="2084764"/>
              <a:ext cx="0" cy="899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75956" y="4037916"/>
                <a:ext cx="2178802" cy="618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𝑳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4037916"/>
                <a:ext cx="2178802" cy="618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46359" y="1307656"/>
                <a:ext cx="1704313" cy="6138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𝑳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𝒎𝒊𝒏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59" y="1307656"/>
                <a:ext cx="1704313" cy="613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2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319972" y="2048596"/>
            <a:ext cx="430526" cy="922948"/>
            <a:chOff x="2334286" y="2060848"/>
            <a:chExt cx="430526" cy="922948"/>
          </a:xfrm>
        </p:grpSpPr>
        <p:cxnSp>
          <p:nvCxnSpPr>
            <p:cNvPr id="39" name="Straight Connector 38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34287" y="2084020"/>
              <a:ext cx="425163" cy="1489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64812" y="2084764"/>
              <a:ext cx="0" cy="89903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function TOF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1" algn="ctr">
              <a:defRPr/>
            </a:pPr>
            <a:r>
              <a:rPr lang="en-US" b="0" smtClean="0"/>
              <a:t> 2014 BrightWay Vision™  -</a:t>
            </a:r>
            <a:r>
              <a:rPr lang="en-US" sz="1050" smtClean="0"/>
              <a:t> </a:t>
            </a:r>
            <a:r>
              <a:rPr lang="en-US" b="0" smtClean="0"/>
              <a:t>BrightWay Vision™</a:t>
            </a:r>
            <a:r>
              <a:rPr lang="en-US" sz="1050" smtClean="0"/>
              <a:t> </a:t>
            </a:r>
            <a:r>
              <a:rPr lang="en-US" b="0" smtClean="0"/>
              <a:t>proprietary</a:t>
            </a:r>
            <a:r>
              <a:rPr lang="en-US" smtClean="0"/>
              <a:t> 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E3698-900A-4F26-B47E-6388C5E68110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1720" y="2960948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03748" y="1160748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1720" y="5553236"/>
            <a:ext cx="486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03748" y="3753036"/>
            <a:ext cx="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7903" y="3320988"/>
            <a:ext cx="7191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Time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546453" y="1134171"/>
            <a:ext cx="5052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On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517616" y="2771636"/>
            <a:ext cx="5180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Off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865290" y="3690320"/>
            <a:ext cx="1338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Sensitivity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6387024" y="5722433"/>
            <a:ext cx="889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Range</a:t>
            </a:r>
            <a:endParaRPr lang="he-IL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77011" y="1417422"/>
            <a:ext cx="4633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72006" y="1736812"/>
            <a:ext cx="463341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84368" y="1552146"/>
            <a:ext cx="10310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Camera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99784" y="1232756"/>
            <a:ext cx="8002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Laser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2546868" y="2960948"/>
            <a:ext cx="3273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>
                <a:latin typeface="Dotum" pitchFamily="34" charset="-127"/>
                <a:ea typeface="Dotum" pitchFamily="34" charset="-127"/>
              </a:rPr>
              <a:t>Tl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5042" y="2948696"/>
            <a:ext cx="41389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TC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699792" y="4638405"/>
            <a:ext cx="568754" cy="9001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36107" y="2948695"/>
            <a:ext cx="39305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latin typeface="Dotum" pitchFamily="34" charset="-127"/>
                <a:ea typeface="Dotum" pitchFamily="34" charset="-127"/>
              </a:rPr>
              <a:t>To</a:t>
            </a:r>
            <a:endParaRPr lang="he-IL" sz="1400" dirty="0"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4286" y="2060848"/>
            <a:ext cx="912876" cy="922948"/>
            <a:chOff x="2334286" y="2060848"/>
            <a:chExt cx="430526" cy="922948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2334286" y="2060848"/>
              <a:ext cx="1" cy="900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34287" y="2084020"/>
              <a:ext cx="425163" cy="14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64812" y="2084764"/>
              <a:ext cx="0" cy="899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3815916" y="4638405"/>
            <a:ext cx="576064" cy="9148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68546" y="4638405"/>
            <a:ext cx="54737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26391" y="4743146"/>
            <a:ext cx="0" cy="9901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95145" y="4689140"/>
            <a:ext cx="0" cy="1044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79712" y="5723813"/>
                <a:ext cx="827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𝑳𝒎𝒊𝒏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23813"/>
                <a:ext cx="82747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93741" y="5744533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𝑳𝒐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741" y="5744533"/>
                <a:ext cx="51167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5786" y="4313002"/>
                <a:ext cx="1525802" cy="439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𝑻𝒍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𝒐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86" y="4313002"/>
                <a:ext cx="1525802" cy="4399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255786" y="4795131"/>
                <a:ext cx="1514582" cy="4430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𝑻𝒄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𝑳𝒎𝒊𝒏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86" y="4795131"/>
                <a:ext cx="1514582" cy="443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72006" y="3839656"/>
                <a:ext cx="1462967" cy="439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𝑻𝒐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𝟐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𝑳</m:t>
                          </m:r>
                          <m:r>
                            <a:rPr lang="en-US" sz="1200" b="1" i="1" smtClean="0">
                              <a:latin typeface="Cambria Math"/>
                            </a:rPr>
                            <m:t>𝒎𝒊𝒏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he-IL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6" y="3839656"/>
                <a:ext cx="1462967" cy="4399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3815916" y="4704575"/>
            <a:ext cx="0" cy="1044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662603" y="5759968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03" y="5759968"/>
                <a:ext cx="46358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23275</TotalTime>
  <Words>1405</Words>
  <Application>Microsoft Office PowerPoint</Application>
  <PresentationFormat>On-screen Show (4:3)</PresentationFormat>
  <Paragraphs>452</Paragraphs>
  <Slides>27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Dotum</vt:lpstr>
      <vt:lpstr>EnSpoiler Regular</vt:lpstr>
      <vt:lpstr>Wingdings</vt:lpstr>
      <vt:lpstr>Cambria Math</vt:lpstr>
      <vt:lpstr>AR BLANCA</vt:lpstr>
      <vt:lpstr>Times New Roman</vt:lpstr>
      <vt:lpstr>2_Default Design</vt:lpstr>
      <vt:lpstr>3_Default Design</vt:lpstr>
      <vt:lpstr>ITOF Workshop by Microsoft 2014</vt:lpstr>
      <vt:lpstr>The problem</vt:lpstr>
      <vt:lpstr>Night Vision Technologies</vt:lpstr>
      <vt:lpstr>Problem &amp; Need in Automotive Imaging / Sensing </vt:lpstr>
      <vt:lpstr>Technology (Laser Gated Imaging Principal)</vt:lpstr>
      <vt:lpstr>Multiple sensor exposure</vt:lpstr>
      <vt:lpstr>Delta function TOF</vt:lpstr>
      <vt:lpstr>Wide function TOF</vt:lpstr>
      <vt:lpstr>Wide function TOF</vt:lpstr>
      <vt:lpstr>Pulse shaping</vt:lpstr>
      <vt:lpstr>Range performance - Noise</vt:lpstr>
      <vt:lpstr>Wavelength advantage</vt:lpstr>
      <vt:lpstr>Dynamic range</vt:lpstr>
      <vt:lpstr>“Night Vision” Solution</vt:lpstr>
      <vt:lpstr>“Night Vision” Solution</vt:lpstr>
      <vt:lpstr>Gated Advantage in Obstacle Detection</vt:lpstr>
      <vt:lpstr>Gated Advantage in FCW</vt:lpstr>
      <vt:lpstr>Computer vision</vt:lpstr>
      <vt:lpstr>Gated Sensor Comparison</vt:lpstr>
      <vt:lpstr>Gated Sensor Comparison</vt:lpstr>
      <vt:lpstr>Gated CMOS Imager Sensor</vt:lpstr>
      <vt:lpstr>Gated CMOS Imager Sensor (GCMOS)</vt:lpstr>
      <vt:lpstr>Technology road map</vt:lpstr>
      <vt:lpstr>Active gated imaging vs. non-gated imaging</vt:lpstr>
      <vt:lpstr>Active gated imaging vs. non-gated imaging</vt:lpstr>
      <vt:lpstr>Active gated imaging vs. LWIR</vt:lpstr>
      <vt:lpstr>2025</vt:lpstr>
    </vt:vector>
  </TitlesOfParts>
  <Company>Elbit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           Automotive Night Vision</dc:title>
  <dc:creator>Administrator</dc:creator>
  <cp:lastModifiedBy>Ofer David</cp:lastModifiedBy>
  <cp:revision>1383</cp:revision>
  <cp:lastPrinted>2014-02-19T09:09:22Z</cp:lastPrinted>
  <dcterms:created xsi:type="dcterms:W3CDTF">2008-06-02T04:57:25Z</dcterms:created>
  <dcterms:modified xsi:type="dcterms:W3CDTF">2014-03-11T14:35:04Z</dcterms:modified>
</cp:coreProperties>
</file>